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71" r:id="rId5"/>
    <p:sldId id="263" r:id="rId6"/>
    <p:sldId id="272" r:id="rId7"/>
    <p:sldId id="266" r:id="rId8"/>
    <p:sldId id="257" r:id="rId9"/>
    <p:sldId id="264" r:id="rId10"/>
    <p:sldId id="267" r:id="rId11"/>
    <p:sldId id="269" r:id="rId12"/>
    <p:sldId id="268" r:id="rId13"/>
    <p:sldId id="270" r:id="rId14"/>
    <p:sldId id="274" r:id="rId15"/>
    <p:sldId id="275" r:id="rId16"/>
    <p:sldId id="265" r:id="rId17"/>
    <p:sldId id="273" r:id="rId1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493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524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75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59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060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3224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001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291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84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39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711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B564-5913-47A9-B01E-989907A727DD}" type="datetimeFigureOut">
              <a:rPr lang="lv-LV" smtClean="0"/>
              <a:t>2019.03.11.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198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itlatgale.com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kultura@latgale.lv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ultura@latgale.lv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348880"/>
            <a:ext cx="7270576" cy="2294655"/>
          </a:xfrm>
        </p:spPr>
        <p:txBody>
          <a:bodyPr/>
          <a:lstStyle/>
          <a:p>
            <a:r>
              <a:rPr lang="lv-LV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Latgales</a:t>
            </a:r>
            <a:r>
              <a:rPr lang="lv-LV" dirty="0" smtClean="0"/>
              <a:t> </a:t>
            </a:r>
            <a:r>
              <a:rPr lang="lv-LV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kultūras programma 2019</a:t>
            </a:r>
            <a:endParaRPr lang="lv-LV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1328192" cy="409600"/>
          </a:xfrm>
        </p:spPr>
        <p:txBody>
          <a:bodyPr>
            <a:normAutofit fontScale="62500" lnSpcReduction="20000"/>
          </a:bodyPr>
          <a:lstStyle/>
          <a:p>
            <a:r>
              <a:rPr lang="lv-LV" dirty="0" smtClean="0"/>
              <a:t>12.03.2019.</a:t>
            </a:r>
            <a:endParaRPr lang="lv-L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11833"/>
            <a:ext cx="40608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80" y="5724525"/>
            <a:ext cx="91440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2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>
                <a:solidFill>
                  <a:schemeClr val="accent6">
                    <a:lumMod val="50000"/>
                  </a:schemeClr>
                </a:solidFill>
              </a:rPr>
              <a:t>Projektu vērtēšanas kvalitatīvie kritēriji</a:t>
            </a:r>
            <a:endParaRPr lang="lv-LV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80920" cy="5184576"/>
          </a:xfrm>
        </p:spPr>
        <p:txBody>
          <a:bodyPr>
            <a:noAutofit/>
          </a:bodyPr>
          <a:lstStyle/>
          <a:p>
            <a:r>
              <a:rPr lang="lv-LV" sz="2000" dirty="0" smtClean="0"/>
              <a:t>projekta </a:t>
            </a:r>
            <a:r>
              <a:rPr lang="lv-LV" sz="2000" dirty="0"/>
              <a:t>atbilstība projektu konkursa mērķiem un uzdevumiem;</a:t>
            </a:r>
          </a:p>
          <a:p>
            <a:r>
              <a:rPr lang="lv-LV" sz="2000" dirty="0" smtClean="0"/>
              <a:t>skaidri </a:t>
            </a:r>
            <a:r>
              <a:rPr lang="lv-LV" sz="2000" dirty="0"/>
              <a:t>definēts projekta pieteikums, projekta saturs ir loģiski izklāstīts un pārskatāms;</a:t>
            </a:r>
          </a:p>
          <a:p>
            <a:r>
              <a:rPr lang="lv-LV" sz="2000" dirty="0" smtClean="0"/>
              <a:t>projekts </a:t>
            </a:r>
            <a:r>
              <a:rPr lang="lv-LV" sz="2000" dirty="0"/>
              <a:t>demonstrē inovatīvus paņēmienus un pieeju;</a:t>
            </a:r>
          </a:p>
          <a:p>
            <a:r>
              <a:rPr lang="lv-LV" sz="2000" dirty="0" smtClean="0"/>
              <a:t>projekta </a:t>
            </a:r>
            <a:r>
              <a:rPr lang="lv-LV" sz="2000" dirty="0"/>
              <a:t>ieguldījums kvalitatīvu kultūras pasākumu pieejamībai Latgales reģionā;</a:t>
            </a:r>
          </a:p>
          <a:p>
            <a:r>
              <a:rPr lang="lv-LV" sz="2000" dirty="0" smtClean="0"/>
              <a:t>projekta </a:t>
            </a:r>
            <a:r>
              <a:rPr lang="lv-LV" sz="2000" dirty="0"/>
              <a:t>ieguldījums Latgales reģiona kultūrvides attīstībā un saglabāšanā;</a:t>
            </a:r>
          </a:p>
          <a:p>
            <a:r>
              <a:rPr lang="lv-LV" sz="2000" dirty="0" smtClean="0"/>
              <a:t>projekta </a:t>
            </a:r>
            <a:r>
              <a:rPr lang="lv-LV" sz="2000" dirty="0"/>
              <a:t>vadītāja, projektā iesaistīto ekspertu izglītība, līdzšinējā darbības pieredze un kompetence;</a:t>
            </a:r>
          </a:p>
          <a:p>
            <a:r>
              <a:rPr lang="lv-LV" sz="2000" dirty="0" smtClean="0"/>
              <a:t>projekta </a:t>
            </a:r>
            <a:r>
              <a:rPr lang="lv-LV" sz="2000" dirty="0"/>
              <a:t>pieteikumā ir pārliecinoša sasaiste starp projekta mērķi, uzdevumiem, aktivitāšu apjomu, laika grafiku un izdevumu tāmi;</a:t>
            </a:r>
          </a:p>
          <a:p>
            <a:r>
              <a:rPr lang="lv-LV" sz="2000" dirty="0" smtClean="0"/>
              <a:t>tāmē </a:t>
            </a:r>
            <a:r>
              <a:rPr lang="lv-LV" sz="2000" dirty="0"/>
              <a:t>ietvertie izdevumi ir atbilstoši un pamatoti (veikta pakalpojumu tirgus cenu izpēte,  u.c. pārliecinoši pamatojumi);</a:t>
            </a:r>
          </a:p>
          <a:p>
            <a:r>
              <a:rPr lang="lv-LV" sz="2000" dirty="0"/>
              <a:t>p</a:t>
            </a:r>
            <a:r>
              <a:rPr lang="lv-LV" sz="2000" dirty="0" smtClean="0"/>
              <a:t>rojekta </a:t>
            </a:r>
            <a:r>
              <a:rPr lang="lv-LV" sz="2000" dirty="0"/>
              <a:t>nozīmīgums, salīdzinot ar </a:t>
            </a:r>
            <a:r>
              <a:rPr lang="lv-LV" sz="2000" dirty="0" smtClean="0"/>
              <a:t>citiem </a:t>
            </a:r>
            <a:r>
              <a:rPr lang="lv-LV" sz="2000" dirty="0"/>
              <a:t>konkursam iesniegtajiem projektiem;</a:t>
            </a:r>
          </a:p>
          <a:p>
            <a:r>
              <a:rPr lang="lv-LV" sz="2000" dirty="0" smtClean="0"/>
              <a:t>projekta </a:t>
            </a:r>
            <a:r>
              <a:rPr lang="lv-LV" sz="2000" dirty="0"/>
              <a:t>pieteicēja spēja piesaistīt līdzfinansējumu.</a:t>
            </a:r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339461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Konkursa</a:t>
            </a:r>
            <a:r>
              <a:rPr lang="lv-LV" dirty="0" smtClean="0"/>
              <a:t> </a:t>
            </a:r>
            <a:r>
              <a:rPr lang="lv-LV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rezultāti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Atbalstīto projektu saraksti tiek paziņoti  LRAA mājas lapā  </a:t>
            </a:r>
            <a:r>
              <a:rPr lang="lv-LV" dirty="0" err="1" smtClean="0">
                <a:hlinkClick r:id="rId3"/>
              </a:rPr>
              <a:t>www.visitlatgale.com</a:t>
            </a:r>
            <a:r>
              <a:rPr lang="lv-LV" dirty="0" smtClean="0"/>
              <a:t>;</a:t>
            </a:r>
          </a:p>
          <a:p>
            <a:r>
              <a:rPr lang="lv-LV" dirty="0" smtClean="0"/>
              <a:t>LRAA, divu nedēļu laikā pēc VKKF padomes lēmuma, nosūta vēstuli projekta pieteicējam pa pastu vai elektroniski, uz projekta pieteikumā norādīto adresi vai e-pasta adresi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9076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6">
                    <a:lumMod val="50000"/>
                  </a:schemeClr>
                </a:solidFill>
              </a:rPr>
              <a:t>Projektu īstenošana</a:t>
            </a:r>
            <a:endParaRPr lang="lv-LV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lv-LV" dirty="0" smtClean="0"/>
              <a:t>LRAA sagatavo un slēdz līgumu ar projekta iesniedzēju, par projekta realizāciju un piešķirtā finansējuma izlietošanu</a:t>
            </a:r>
            <a:r>
              <a:rPr lang="lv-LV" dirty="0"/>
              <a:t>.</a:t>
            </a:r>
            <a:r>
              <a:rPr lang="lv-LV" dirty="0" smtClean="0"/>
              <a:t> </a:t>
            </a:r>
          </a:p>
          <a:p>
            <a:r>
              <a:rPr lang="lv-LV" dirty="0"/>
              <a:t>l</a:t>
            </a:r>
            <a:r>
              <a:rPr lang="lv-LV" dirty="0" smtClean="0"/>
              <a:t>īgums jānoslēdz LRAA noteiktajos termiņos. Par iespējamo līguma slēgšanas laiku, LRAA projekta realizētājam paziņo vēstulē par konkursa rezultātiem</a:t>
            </a:r>
            <a:r>
              <a:rPr lang="lv-LV" dirty="0"/>
              <a:t>. </a:t>
            </a:r>
            <a:endParaRPr lang="lv-LV" dirty="0" smtClean="0"/>
          </a:p>
          <a:p>
            <a:r>
              <a:rPr lang="lv-LV" dirty="0" smtClean="0"/>
              <a:t>projektu </a:t>
            </a:r>
            <a:r>
              <a:rPr lang="lv-LV" dirty="0"/>
              <a:t>īstenošana tiek uzsākta pēc finansēšanas līguma noslēgšanas ar </a:t>
            </a:r>
            <a:r>
              <a:rPr lang="lv-LV" dirty="0" smtClean="0"/>
              <a:t>LRAA;</a:t>
            </a:r>
          </a:p>
          <a:p>
            <a:r>
              <a:rPr lang="lv-LV" dirty="0" smtClean="0"/>
              <a:t>Ja finansējuma saņēmējs nav pašvaldība, bet biedrība, </a:t>
            </a:r>
            <a:r>
              <a:rPr lang="lv-LV" dirty="0"/>
              <a:t>tad konts norēķiniem </a:t>
            </a:r>
            <a:r>
              <a:rPr lang="lv-LV" dirty="0" smtClean="0"/>
              <a:t>nevar būt atvērts Valsts kāsē, kontam jābūt komercbankā;</a:t>
            </a:r>
          </a:p>
          <a:p>
            <a:r>
              <a:rPr lang="lv-LV" dirty="0" smtClean="0"/>
              <a:t>par jebkurām projekta izmaiņām (vai par projekta neīstenošanu), kas saistītas ar noslēgtā līguma nosacījumiem</a:t>
            </a:r>
            <a:r>
              <a:rPr lang="lv-LV" dirty="0"/>
              <a:t>, </a:t>
            </a:r>
            <a:r>
              <a:rPr lang="lv-LV" dirty="0" smtClean="0"/>
              <a:t>nekavējoties jāinformē LRAA (ja tāmē ir atkāpe vairāk par 10% starp tāmes pozīcijām, jāsaskaņo </a:t>
            </a:r>
            <a:r>
              <a:rPr lang="lv-LV" dirty="0"/>
              <a:t>ar LRAA pirms maksājumu veikšanas, </a:t>
            </a:r>
            <a:r>
              <a:rPr lang="lv-LV" dirty="0" smtClean="0"/>
              <a:t>pamatojums nevar būt «sakarā </a:t>
            </a:r>
            <a:r>
              <a:rPr lang="lv-LV" dirty="0"/>
              <a:t>ar </a:t>
            </a:r>
            <a:r>
              <a:rPr lang="lv-LV" dirty="0" smtClean="0"/>
              <a:t>piešķirtu mazāku finansējumu», jo noslēdzot līgumu, tiek precizēta tāme);</a:t>
            </a:r>
          </a:p>
          <a:p>
            <a:r>
              <a:rPr lang="lv-LV" dirty="0" smtClean="0"/>
              <a:t>Par pasākumiem , kas notiek projekta ietvaros</a:t>
            </a:r>
            <a:r>
              <a:rPr lang="lv-LV" dirty="0"/>
              <a:t>, LRAA jāinformē 5 </a:t>
            </a:r>
            <a:r>
              <a:rPr lang="lv-LV" dirty="0" smtClean="0"/>
              <a:t>dienas iepriekš, informāciju nosūtot uz e-pasta adresi kultura@latgale.lv ;</a:t>
            </a:r>
          </a:p>
          <a:p>
            <a:endParaRPr lang="lv-LV" dirty="0" smtClean="0"/>
          </a:p>
          <a:p>
            <a:pPr marL="0" indent="0">
              <a:buNone/>
            </a:pPr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0060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lv-LV" dirty="0" smtClean="0">
                <a:solidFill>
                  <a:schemeClr val="accent6">
                    <a:lumMod val="50000"/>
                  </a:schemeClr>
                </a:solidFill>
              </a:rPr>
              <a:t>tskaitīšanās kārtība</a:t>
            </a:r>
            <a:endParaRPr lang="lv-LV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lv-LV" dirty="0" smtClean="0"/>
              <a:t>Finansējuma saņēmējs atskaitās LRAA par finansējuma izlietojumu, līgumā noteiktajā termiņā un kārtībā, iesniedzot satura un finanšu atskaiti; </a:t>
            </a:r>
          </a:p>
          <a:p>
            <a:r>
              <a:rPr lang="lv-LV" dirty="0" smtClean="0"/>
              <a:t>projekta </a:t>
            </a:r>
            <a:r>
              <a:rPr lang="lv-LV" dirty="0"/>
              <a:t>satura atskaitē aprakstošā veidā jānorāda dati </a:t>
            </a:r>
            <a:r>
              <a:rPr lang="lv-LV" dirty="0" smtClean="0"/>
              <a:t>par </a:t>
            </a:r>
            <a:r>
              <a:rPr lang="lv-LV" dirty="0"/>
              <a:t>projekta izpildes gaitu – </a:t>
            </a:r>
            <a:r>
              <a:rPr lang="lv-LV" dirty="0" smtClean="0"/>
              <a:t>par projekta </a:t>
            </a:r>
            <a:r>
              <a:rPr lang="lv-LV" dirty="0"/>
              <a:t>mērķiem, uzdevumiem, aktivitātēm, rezultātiem un </a:t>
            </a:r>
            <a:r>
              <a:rPr lang="lv-LV" dirty="0" smtClean="0"/>
              <a:t>publikācijām;</a:t>
            </a:r>
          </a:p>
          <a:p>
            <a:r>
              <a:rPr lang="lv-LV" dirty="0" smtClean="0"/>
              <a:t>projekta </a:t>
            </a:r>
            <a:r>
              <a:rPr lang="lv-LV" dirty="0"/>
              <a:t>finanšu atskaitē jāietver informācija </a:t>
            </a:r>
            <a:r>
              <a:rPr lang="lv-LV" dirty="0" smtClean="0"/>
              <a:t>par projektam piešķirto </a:t>
            </a:r>
            <a:r>
              <a:rPr lang="lv-LV" dirty="0"/>
              <a:t>finanšu līdzekļu izlietojumu un to apliecinošajiem </a:t>
            </a:r>
            <a:r>
              <a:rPr lang="lv-LV" dirty="0" smtClean="0"/>
              <a:t>dokumentiem, par izmaiņām </a:t>
            </a:r>
            <a:r>
              <a:rPr lang="lv-LV" dirty="0"/>
              <a:t>projekta </a:t>
            </a:r>
            <a:r>
              <a:rPr lang="lv-LV" dirty="0" smtClean="0"/>
              <a:t>tāmē</a:t>
            </a:r>
            <a:r>
              <a:rPr lang="lv-LV" dirty="0"/>
              <a:t>, kas tika </a:t>
            </a:r>
            <a:r>
              <a:rPr lang="lv-LV" dirty="0" smtClean="0"/>
              <a:t>apstiprināta, </a:t>
            </a:r>
            <a:r>
              <a:rPr lang="lv-LV" dirty="0"/>
              <a:t>parakstot projekta finansēšanas </a:t>
            </a:r>
            <a:r>
              <a:rPr lang="lv-LV" dirty="0" smtClean="0"/>
              <a:t>līgumu, par projekta </a:t>
            </a:r>
            <a:r>
              <a:rPr lang="lv-LV" dirty="0"/>
              <a:t>faktiskajām jeb kopējām izmaksām</a:t>
            </a:r>
            <a:r>
              <a:rPr lang="lv-LV" dirty="0" smtClean="0"/>
              <a:t>;</a:t>
            </a:r>
          </a:p>
          <a:p>
            <a:r>
              <a:rPr lang="lv-LV" dirty="0" smtClean="0"/>
              <a:t> </a:t>
            </a:r>
            <a:r>
              <a:rPr lang="lv-LV" dirty="0"/>
              <a:t>kopā ar finanšu atskaites veidlapu </a:t>
            </a:r>
            <a:r>
              <a:rPr lang="lv-LV" dirty="0" smtClean="0"/>
              <a:t>jāiesniedz  </a:t>
            </a:r>
            <a:r>
              <a:rPr lang="lv-LV" dirty="0"/>
              <a:t>maksājumus </a:t>
            </a:r>
            <a:r>
              <a:rPr lang="lv-LV" dirty="0" smtClean="0"/>
              <a:t>apliecinošo dokumentu kopijas (maksājuma </a:t>
            </a:r>
            <a:r>
              <a:rPr lang="lv-LV" dirty="0"/>
              <a:t>uzdevumu kopijas vai konta izraksta kopija) par tām izmaksām, kas tika veiktas </a:t>
            </a:r>
            <a:r>
              <a:rPr lang="lv-LV" dirty="0" smtClean="0"/>
              <a:t>par </a:t>
            </a:r>
            <a:r>
              <a:rPr lang="lv-LV" dirty="0"/>
              <a:t>piešķirtajiem finansu </a:t>
            </a:r>
            <a:r>
              <a:rPr lang="lv-LV" dirty="0" smtClean="0"/>
              <a:t>līdzekļiem; </a:t>
            </a:r>
            <a:endParaRPr lang="lv-LV" dirty="0"/>
          </a:p>
          <a:p>
            <a:r>
              <a:rPr lang="lv-LV" dirty="0"/>
              <a:t>f</a:t>
            </a:r>
            <a:r>
              <a:rPr lang="lv-LV" dirty="0" smtClean="0"/>
              <a:t>inansējuma neizlietošanas vai nepamatota izlietojuma gadījumā, tas jāatgriež LRAA norādītajā kontā;</a:t>
            </a:r>
          </a:p>
          <a:p>
            <a:r>
              <a:rPr lang="lv-LV" dirty="0" smtClean="0"/>
              <a:t>Atskaites, par īstenoto projektu, un visi </a:t>
            </a:r>
            <a:r>
              <a:rPr lang="lv-LV" dirty="0"/>
              <a:t>projekta ietvaros </a:t>
            </a:r>
            <a:r>
              <a:rPr lang="lv-LV" dirty="0" smtClean="0"/>
              <a:t>izdotie materiāli un pielikumi, jāiesniedz 10 dienu laikā </a:t>
            </a:r>
            <a:r>
              <a:rPr lang="lv-LV" dirty="0"/>
              <a:t>pēc projekta </a:t>
            </a:r>
            <a:r>
              <a:rPr lang="lv-LV" dirty="0" smtClean="0"/>
              <a:t>beigām, bet ne vēlāk, kā līdz 2019. gada 30. decembrim;</a:t>
            </a:r>
            <a:br>
              <a:rPr lang="lv-LV" dirty="0" smtClean="0"/>
            </a:br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6848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br>
              <a:rPr lang="pt-BR" dirty="0" smtClean="0"/>
            </a:br>
            <a:r>
              <a:rPr lang="lv-LV" dirty="0" smtClean="0">
                <a:solidFill>
                  <a:srgbClr val="FF0000"/>
                </a:solidFill>
              </a:rPr>
              <a:t>Galvenās kļūdas</a:t>
            </a:r>
            <a:br>
              <a:rPr lang="lv-LV" dirty="0" smtClean="0">
                <a:solidFill>
                  <a:srgbClr val="FF0000"/>
                </a:solidFill>
              </a:rPr>
            </a:br>
            <a:r>
              <a:rPr lang="lv-LV" dirty="0" smtClean="0">
                <a:solidFill>
                  <a:srgbClr val="FF0000"/>
                </a:solidFill>
              </a:rPr>
              <a:t/>
            </a:r>
            <a:br>
              <a:rPr lang="lv-LV" dirty="0" smtClean="0">
                <a:solidFill>
                  <a:srgbClr val="FF0000"/>
                </a:solidFill>
              </a:rPr>
            </a:br>
            <a:endParaRPr lang="lv-LV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lv-LV" dirty="0" smtClean="0"/>
              <a:t>Projektu iesniedzēji nav iepazinušies ar konkursa nolikumu;</a:t>
            </a:r>
          </a:p>
          <a:p>
            <a:pPr>
              <a:buFont typeface="Wingdings" pitchFamily="2" charset="2"/>
              <a:buChar char="Ø"/>
            </a:pPr>
            <a:r>
              <a:rPr lang="lv-LV" dirty="0"/>
              <a:t>p</a:t>
            </a:r>
            <a:r>
              <a:rPr lang="lv-LV" dirty="0" smtClean="0"/>
              <a:t>rojektos nav skaidri formulēti projekta mērķis, uzdevumi, tie neatbilst laika  grafikam un tāmei;</a:t>
            </a:r>
          </a:p>
          <a:p>
            <a:pPr>
              <a:buFont typeface="Wingdings" pitchFamily="2" charset="2"/>
              <a:buChar char="Ø"/>
            </a:pPr>
            <a:r>
              <a:rPr lang="lv-LV" dirty="0"/>
              <a:t>p</a:t>
            </a:r>
            <a:r>
              <a:rPr lang="lv-LV" dirty="0" smtClean="0"/>
              <a:t>rojekta tāme sastādīta ar kļūdām, iekļautie izdevumi neatbilst projekta mērķim; tāmē norādīta kopējā summa, bez atšifrējuma;</a:t>
            </a:r>
          </a:p>
          <a:p>
            <a:pPr>
              <a:buFont typeface="Wingdings" pitchFamily="2" charset="2"/>
              <a:buChar char="Ø"/>
            </a:pPr>
            <a:r>
              <a:rPr lang="lv-LV" dirty="0"/>
              <a:t>p</a:t>
            </a:r>
            <a:r>
              <a:rPr lang="lv-LV" dirty="0" smtClean="0"/>
              <a:t>rojektos, kur tiek iespiestas grāmatas, izdoti diski, utt., netiek norādīts eksemplāru skaits, nav pievienots manuskripts, nav norādīts radīto produktu izlietojums, nav informācijas, vai tiks gūti ienākumi;</a:t>
            </a:r>
          </a:p>
          <a:p>
            <a:pPr>
              <a:buFont typeface="Wingdings" pitchFamily="2" charset="2"/>
              <a:buChar char="Ø"/>
            </a:pPr>
            <a:r>
              <a:rPr lang="lv-LV" dirty="0"/>
              <a:t>i</a:t>
            </a:r>
            <a:r>
              <a:rPr lang="lv-LV" dirty="0" smtClean="0"/>
              <a:t>esniedz projekta papīra formu, neiesūta elektroniskā formātā;</a:t>
            </a:r>
          </a:p>
          <a:p>
            <a:pPr>
              <a:buFont typeface="Wingdings" pitchFamily="2" charset="2"/>
              <a:buChar char="Ø"/>
            </a:pPr>
            <a:r>
              <a:rPr lang="lv-LV" dirty="0">
                <a:solidFill>
                  <a:srgbClr val="FF0000"/>
                </a:solidFill>
              </a:rPr>
              <a:t>s</a:t>
            </a:r>
            <a:r>
              <a:rPr lang="lv-LV" dirty="0" smtClean="0">
                <a:solidFill>
                  <a:srgbClr val="FF0000"/>
                </a:solidFill>
              </a:rPr>
              <a:t>niedzot iepriekšējo gadu pārkopētos projektus,  nepieciešams veikt atbilstošas korekcijas !!!</a:t>
            </a:r>
          </a:p>
          <a:p>
            <a:pPr>
              <a:buFont typeface="Wingdings" pitchFamily="2" charset="2"/>
              <a:buChar char="Ø"/>
            </a:pPr>
            <a:r>
              <a:rPr lang="lv-LV" dirty="0"/>
              <a:t>n</a:t>
            </a:r>
            <a:r>
              <a:rPr lang="lv-LV" dirty="0" smtClean="0"/>
              <a:t>eiepazīstas ar noslēgtā līguma saturu;</a:t>
            </a:r>
          </a:p>
          <a:p>
            <a:pPr>
              <a:buFont typeface="Wingdings" pitchFamily="2" charset="2"/>
              <a:buChar char="Ø"/>
            </a:pPr>
            <a:r>
              <a:rPr lang="lv-LV" dirty="0"/>
              <a:t>n</a:t>
            </a:r>
            <a:r>
              <a:rPr lang="lv-LV" dirty="0" smtClean="0"/>
              <a:t>orādīti kontakti (e-pasti, tālruņi) pa kuriem nav iespējams sazināties;</a:t>
            </a:r>
          </a:p>
          <a:p>
            <a:pPr>
              <a:buFont typeface="Wingdings" pitchFamily="2" charset="2"/>
              <a:buChar char="Ø"/>
            </a:pPr>
            <a:r>
              <a:rPr lang="lv-LV" dirty="0" smtClean="0"/>
              <a:t>pie </a:t>
            </a:r>
            <a:r>
              <a:rPr lang="lv-LV" dirty="0"/>
              <a:t>publicitātes, norādīt konkrētu saiti, ne mājas lapu!</a:t>
            </a:r>
          </a:p>
          <a:p>
            <a:pPr>
              <a:buFont typeface="Wingdings" pitchFamily="2" charset="2"/>
              <a:buChar char="Ø"/>
            </a:pPr>
            <a:r>
              <a:rPr lang="lv-LV" dirty="0" smtClean="0"/>
              <a:t>Attiecināmās izmaksas nedrīkst būt radušās pirms līguma ar LRAA noslēgšanas;</a:t>
            </a:r>
          </a:p>
          <a:p>
            <a:pPr>
              <a:buFont typeface="Wingdings" pitchFamily="2" charset="2"/>
              <a:buChar char="Ø"/>
            </a:pPr>
            <a:r>
              <a:rPr lang="lv-LV" dirty="0" smtClean="0"/>
              <a:t>Jebkuras izmaksas jāveic līdz projekta beigu datumam!</a:t>
            </a:r>
          </a:p>
        </p:txBody>
      </p:sp>
    </p:spTree>
    <p:extLst>
      <p:ext uri="{BB962C8B-B14F-4D97-AF65-F5344CB8AC3E}">
        <p14:creationId xmlns:p14="http://schemas.microsoft.com/office/powerpoint/2010/main" val="169401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br>
              <a:rPr lang="pt-BR" dirty="0" smtClean="0"/>
            </a:br>
            <a:r>
              <a:rPr lang="lv-LV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lv-LV" dirty="0" smtClean="0">
                <a:solidFill>
                  <a:schemeClr val="accent6">
                    <a:lumMod val="50000"/>
                  </a:schemeClr>
                </a:solidFill>
              </a:rPr>
              <a:t>tskaites</a:t>
            </a:r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lv-LV" dirty="0" smtClean="0"/>
              <a:t>Iesniegt laikā!</a:t>
            </a:r>
          </a:p>
          <a:p>
            <a:pPr>
              <a:buFont typeface="Wingdings" pitchFamily="2" charset="2"/>
              <a:buChar char="Ø"/>
            </a:pPr>
            <a:r>
              <a:rPr lang="lv-LV" dirty="0"/>
              <a:t>s</a:t>
            </a:r>
            <a:r>
              <a:rPr lang="lv-LV" dirty="0" smtClean="0"/>
              <a:t>kaidri uzskaitīt projekta rezultātus!</a:t>
            </a:r>
          </a:p>
          <a:p>
            <a:pPr>
              <a:buFont typeface="Wingdings" pitchFamily="2" charset="2"/>
              <a:buChar char="Ø"/>
            </a:pPr>
            <a:r>
              <a:rPr lang="lv-LV" dirty="0"/>
              <a:t>atskaišu formā jāaizpilda visas ailes, tās dzēst </a:t>
            </a:r>
            <a:r>
              <a:rPr lang="lv-LV" dirty="0" smtClean="0"/>
              <a:t>nedrīkst (ja kāda aile uz jums neattiecas, tad tā arī rakstiet n/a)!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347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7931224" cy="4536505"/>
          </a:xfrm>
        </p:spPr>
        <p:txBody>
          <a:bodyPr/>
          <a:lstStyle/>
          <a:p>
            <a:pPr marL="0" indent="0" algn="ctr">
              <a:buNone/>
            </a:pPr>
            <a:r>
              <a:rPr lang="lv-LV" dirty="0" smtClean="0"/>
              <a:t>Kultūras programmas projektu konkursa pieteikuma veidlapu un nolikumu var saņemt LRAA birojā vai mājas lapā internetā </a:t>
            </a:r>
            <a:r>
              <a:rPr lang="lv-LV" dirty="0" err="1" smtClean="0"/>
              <a:t>www.visitlatgale.com</a:t>
            </a:r>
            <a:r>
              <a:rPr lang="lv-LV" smtClean="0"/>
              <a:t>. </a:t>
            </a:r>
            <a:endParaRPr lang="lv-LV" smtClean="0"/>
          </a:p>
          <a:p>
            <a:pPr marL="0" indent="0" algn="ctr">
              <a:buNone/>
            </a:pPr>
            <a:r>
              <a:rPr lang="lv-LV" smtClean="0"/>
              <a:t>Skaidrojumus </a:t>
            </a:r>
            <a:r>
              <a:rPr lang="lv-LV" dirty="0" smtClean="0"/>
              <a:t>par konkursu un nolikumu sniedz LRAA, Saules ielā 15, Daugavpilī, darba dienās no 10.00 – 14.00, </a:t>
            </a:r>
          </a:p>
          <a:p>
            <a:pPr marL="0" indent="0" algn="ctr">
              <a:buNone/>
            </a:pPr>
            <a:r>
              <a:rPr lang="lv-LV" dirty="0" err="1" smtClean="0"/>
              <a:t>tālr</a:t>
            </a:r>
            <a:r>
              <a:rPr lang="lv-LV" dirty="0" smtClean="0"/>
              <a:t>. 654 20257, vai pa </a:t>
            </a:r>
            <a:r>
              <a:rPr lang="lv-LV" dirty="0" err="1" smtClean="0"/>
              <a:t>tālr</a:t>
            </a:r>
            <a:r>
              <a:rPr lang="lv-LV" dirty="0" smtClean="0"/>
              <a:t>. 29278901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906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br>
              <a:rPr lang="pt-BR" dirty="0" smtClean="0"/>
            </a:br>
            <a:r>
              <a:rPr lang="lv-LV" dirty="0" smtClean="0"/>
              <a:t>Paldies par uzmanību!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lv-LV" dirty="0"/>
              <a:t>Latgales reģiona attīstības aģentūra</a:t>
            </a:r>
          </a:p>
          <a:p>
            <a:pPr marL="0" indent="0" algn="ctr">
              <a:buNone/>
            </a:pPr>
            <a:r>
              <a:rPr lang="lv-LV" dirty="0" smtClean="0"/>
              <a:t>Saules </a:t>
            </a:r>
            <a:r>
              <a:rPr lang="lv-LV" dirty="0"/>
              <a:t>iela 15, </a:t>
            </a:r>
            <a:r>
              <a:rPr lang="lv-LV" dirty="0" smtClean="0"/>
              <a:t>Daugavpils, LV-5401</a:t>
            </a:r>
            <a:endParaRPr lang="lv-LV" dirty="0"/>
          </a:p>
          <a:p>
            <a:pPr marL="0" indent="0" algn="ctr">
              <a:buNone/>
            </a:pPr>
            <a:r>
              <a:rPr lang="lv-LV" dirty="0" smtClean="0"/>
              <a:t>tel.65420257</a:t>
            </a:r>
            <a:endParaRPr lang="lv-LV" dirty="0"/>
          </a:p>
          <a:p>
            <a:pPr marL="0" indent="0" algn="ctr">
              <a:buNone/>
            </a:pPr>
            <a:r>
              <a:rPr lang="lv-LV" dirty="0" smtClean="0"/>
              <a:t>e-pasts</a:t>
            </a:r>
            <a:r>
              <a:rPr lang="lv-LV" dirty="0"/>
              <a:t>: </a:t>
            </a:r>
            <a:r>
              <a:rPr lang="lv-LV" dirty="0" err="1">
                <a:hlinkClick r:id="rId3"/>
              </a:rPr>
              <a:t>kultura@latgale.lv</a:t>
            </a:r>
            <a:r>
              <a:rPr lang="lv-LV" dirty="0" smtClean="0"/>
              <a:t>,</a:t>
            </a:r>
          </a:p>
          <a:p>
            <a:pPr marL="0" indent="0" algn="ctr">
              <a:buNone/>
            </a:pPr>
            <a:r>
              <a:rPr lang="lv-LV" dirty="0" smtClean="0"/>
              <a:t>     </a:t>
            </a:r>
            <a:r>
              <a:rPr lang="lv-LV" dirty="0" err="1"/>
              <a:t>lraa@latgale</a:t>
            </a:r>
            <a:r>
              <a:rPr lang="lv-LV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500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57592" cy="2088232"/>
          </a:xfrm>
        </p:spPr>
        <p:txBody>
          <a:bodyPr>
            <a:normAutofit fontScale="90000"/>
          </a:bodyPr>
          <a:lstStyle/>
          <a:p>
            <a:r>
              <a:rPr lang="lv-LV" sz="3100" dirty="0"/>
              <a:t>Valsts kultūrkapitāla fonda mērķprogrammas "Atbalsts kultūras programmām reģionos" atklātu projektu konkurss "Latvijas valsts mežu un Valsts kultūrkapitāla fonda atbalstītā Latgales kultūras programma 2019</a:t>
            </a:r>
            <a:r>
              <a:rPr lang="lv-LV" dirty="0"/>
              <a:t>"</a:t>
            </a:r>
            <a:r>
              <a:rPr lang="pt-BR" dirty="0" smtClean="0"/>
              <a:t/>
            </a:r>
            <a:br>
              <a:rPr lang="pt-BR" dirty="0" smtClean="0"/>
            </a:b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852936"/>
            <a:ext cx="2664296" cy="28083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Organizē un</a:t>
            </a:r>
          </a:p>
          <a:p>
            <a:pPr marL="0" indent="0">
              <a:buNone/>
            </a:pPr>
            <a:r>
              <a:rPr lang="lv-LV" dirty="0" smtClean="0"/>
              <a:t> īsteno</a:t>
            </a:r>
          </a:p>
          <a:p>
            <a:pPr marL="0" indent="0">
              <a:buNone/>
            </a:pPr>
            <a:endParaRPr lang="lv-LV" sz="1800" dirty="0" smtClean="0"/>
          </a:p>
          <a:p>
            <a:pPr marL="0" indent="0">
              <a:buNone/>
            </a:pPr>
            <a:r>
              <a:rPr lang="lv-LV" dirty="0" smtClean="0"/>
              <a:t>Finansē                              </a:t>
            </a: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Uzrauga    </a:t>
            </a:r>
            <a:endParaRPr lang="lv-LV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95936" y="2636911"/>
            <a:ext cx="4608513" cy="3489251"/>
          </a:xfrm>
        </p:spPr>
        <p:txBody>
          <a:bodyPr/>
          <a:lstStyle/>
          <a:p>
            <a:pPr marL="0" indent="0">
              <a:buNone/>
            </a:pPr>
            <a:endParaRPr lang="lv-LV" sz="1000" dirty="0" smtClean="0"/>
          </a:p>
          <a:p>
            <a:pPr marL="0" indent="0">
              <a:buNone/>
            </a:pPr>
            <a:r>
              <a:rPr lang="lv-LV" dirty="0" smtClean="0"/>
              <a:t>Biedrība </a:t>
            </a:r>
            <a:r>
              <a:rPr lang="lv-LV" dirty="0"/>
              <a:t>Latgales reģiona </a:t>
            </a: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attīstības aģentūra</a:t>
            </a:r>
          </a:p>
          <a:p>
            <a:pPr marL="0" indent="0">
              <a:buNone/>
            </a:pPr>
            <a:endParaRPr lang="lv-LV" sz="800" dirty="0"/>
          </a:p>
          <a:p>
            <a:pPr marL="0" indent="0">
              <a:buNone/>
            </a:pPr>
            <a:r>
              <a:rPr lang="lv-LV" dirty="0"/>
              <a:t>A/S Latvijas Valsts </a:t>
            </a:r>
            <a:r>
              <a:rPr lang="lv-LV" dirty="0" smtClean="0"/>
              <a:t>meži     </a:t>
            </a:r>
            <a:endParaRPr lang="lv-LV" dirty="0"/>
          </a:p>
          <a:p>
            <a:pPr marL="0" indent="0">
              <a:buNone/>
            </a:pPr>
            <a:r>
              <a:rPr lang="lv-LV" dirty="0"/>
              <a:t>Valsts kultūrkapitāla fonds</a:t>
            </a:r>
          </a:p>
          <a:p>
            <a:endParaRPr lang="lv-LV" sz="1400" dirty="0" smtClean="0"/>
          </a:p>
          <a:p>
            <a:pPr marL="0" indent="0">
              <a:buNone/>
            </a:pPr>
            <a:r>
              <a:rPr lang="lv-LV" dirty="0" smtClean="0"/>
              <a:t>Valsts </a:t>
            </a:r>
            <a:r>
              <a:rPr lang="lv-LV" dirty="0"/>
              <a:t>kultūrkapitāla fonds</a:t>
            </a:r>
          </a:p>
          <a:p>
            <a:endParaRPr lang="lv-LV" dirty="0"/>
          </a:p>
        </p:txBody>
      </p:sp>
      <p:sp>
        <p:nvSpPr>
          <p:cNvPr id="7" name="Notched Right Arrow 6"/>
          <p:cNvSpPr/>
          <p:nvPr/>
        </p:nvSpPr>
        <p:spPr>
          <a:xfrm>
            <a:off x="2699792" y="3212976"/>
            <a:ext cx="1296144" cy="360040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Notched Right Arrow 7"/>
          <p:cNvSpPr/>
          <p:nvPr/>
        </p:nvSpPr>
        <p:spPr>
          <a:xfrm>
            <a:off x="2699792" y="4149080"/>
            <a:ext cx="1296144" cy="360040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Notched Right Arrow 8"/>
          <p:cNvSpPr/>
          <p:nvPr/>
        </p:nvSpPr>
        <p:spPr>
          <a:xfrm>
            <a:off x="2699792" y="5013176"/>
            <a:ext cx="1296144" cy="324036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705603"/>
            <a:ext cx="864096" cy="86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19" y="4581128"/>
            <a:ext cx="1152127" cy="665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629944"/>
            <a:ext cx="940584" cy="69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73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1115544"/>
            <a:ext cx="6912767" cy="1809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lv-LV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Latgales kultūras programmas 2019</a:t>
            </a:r>
            <a:br>
              <a:rPr lang="lv-LV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lv-LV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konkursa mērķis </a:t>
            </a:r>
            <a:endParaRPr lang="lv-LV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356992"/>
            <a:ext cx="6569079" cy="2664296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prstClr val="black"/>
                </a:solidFill>
              </a:rPr>
              <a:t>V</a:t>
            </a:r>
            <a:r>
              <a:rPr lang="lv-LV" sz="2800" dirty="0" smtClean="0">
                <a:solidFill>
                  <a:prstClr val="black"/>
                </a:solidFill>
              </a:rPr>
              <a:t>eicināt </a:t>
            </a:r>
            <a:r>
              <a:rPr lang="lv-LV" sz="2800" dirty="0">
                <a:solidFill>
                  <a:prstClr val="black"/>
                </a:solidFill>
              </a:rPr>
              <a:t>kultūras pieejamību sabiedrībai, Latgales reģiona kultūrvides, vērtību un tradīciju saglabāšanu un attīstību, sniedzot finansiālu atbalstu labākajiem kultūras projektiem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42031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91264" cy="4065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Projektu </a:t>
            </a:r>
            <a:r>
              <a:rPr lang="lv-LV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īsteno</a:t>
            </a:r>
            <a:r>
              <a:rPr lang="pt-BR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šanas laiks ir no 2019. gada maija līdz 2019. gada 16. decembrim</a:t>
            </a:r>
            <a:endParaRPr lang="lv-LV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581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6">
                    <a:lumMod val="50000"/>
                  </a:schemeClr>
                </a:solidFill>
              </a:rPr>
              <a:t>Projektu iesniedzēji</a:t>
            </a:r>
            <a:endParaRPr lang="lv-LV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v-LV" dirty="0" smtClean="0"/>
              <a:t>Kultūras programmas projektu konkursā var piedalīties juridiskas personas, t.sk., valsts iestādes</a:t>
            </a:r>
            <a:r>
              <a:rPr lang="lv-LV" dirty="0"/>
              <a:t>;</a:t>
            </a:r>
            <a:endParaRPr lang="lv-LV" dirty="0" smtClean="0"/>
          </a:p>
          <a:p>
            <a:r>
              <a:rPr lang="lv-LV" dirty="0"/>
              <a:t>p</a:t>
            </a:r>
            <a:r>
              <a:rPr lang="lv-LV" dirty="0" smtClean="0"/>
              <a:t>rojekta pieteikumu var iesniegt tikai patstāvīgas struktūrvienības, ar tiesībām noslēgt līgumus;</a:t>
            </a:r>
          </a:p>
          <a:p>
            <a:r>
              <a:rPr lang="lv-LV" dirty="0" smtClean="0"/>
              <a:t>projektu iesniedzēji, kam nav nenokārtotu saistību </a:t>
            </a:r>
            <a:r>
              <a:rPr lang="lv-LV" dirty="0"/>
              <a:t>ar VKKF un </a:t>
            </a:r>
            <a:r>
              <a:rPr lang="lv-LV" dirty="0" smtClean="0"/>
              <a:t>LRAA</a:t>
            </a:r>
            <a:r>
              <a:rPr lang="lv-LV" dirty="0"/>
              <a:t>;</a:t>
            </a:r>
            <a:endParaRPr lang="lv-LV" dirty="0" smtClean="0"/>
          </a:p>
          <a:p>
            <a:r>
              <a:rPr lang="lv-LV" dirty="0" smtClean="0"/>
              <a:t>Projektu iesniedzēji, kuri plāno projektu </a:t>
            </a:r>
            <a:r>
              <a:rPr lang="lv-LV" dirty="0"/>
              <a:t>īstenot laika posmā no </a:t>
            </a:r>
            <a:r>
              <a:rPr lang="lv-LV" dirty="0" smtClean="0"/>
              <a:t>2019.gada </a:t>
            </a:r>
            <a:r>
              <a:rPr lang="lv-LV" dirty="0"/>
              <a:t>maija l</a:t>
            </a:r>
            <a:r>
              <a:rPr lang="lv-LV" dirty="0" smtClean="0"/>
              <a:t>īdz 2019.gada 16. decembrim </a:t>
            </a:r>
            <a:r>
              <a:rPr lang="lv-LV" dirty="0" smtClean="0">
                <a:solidFill>
                  <a:srgbClr val="FF0000"/>
                </a:solidFill>
              </a:rPr>
              <a:t>(</a:t>
            </a:r>
            <a:r>
              <a:rPr lang="lv-LV" dirty="0">
                <a:solidFill>
                  <a:srgbClr val="FF0000"/>
                </a:solidFill>
              </a:rPr>
              <a:t>bez pagarināšanas iespējas</a:t>
            </a:r>
            <a:r>
              <a:rPr lang="lv-LV" dirty="0" smtClean="0">
                <a:solidFill>
                  <a:srgbClr val="FF0000"/>
                </a:solidFill>
              </a:rPr>
              <a:t>)</a:t>
            </a:r>
            <a:r>
              <a:rPr lang="lv-LV" dirty="0" smtClean="0"/>
              <a:t>; 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2165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br>
              <a:rPr lang="pt-BR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5937523"/>
          </a:xfrm>
        </p:spPr>
        <p:txBody>
          <a:bodyPr>
            <a:normAutofit fontScale="77500" lnSpcReduction="20000"/>
          </a:bodyPr>
          <a:lstStyle/>
          <a:p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                       </a:t>
            </a:r>
            <a:r>
              <a:rPr lang="lv-LV" sz="4100" b="1" dirty="0" smtClean="0">
                <a:solidFill>
                  <a:schemeClr val="accent6">
                    <a:lumMod val="50000"/>
                  </a:schemeClr>
                </a:solidFill>
              </a:rPr>
              <a:t>Tiek </a:t>
            </a:r>
            <a:r>
              <a:rPr lang="lv-LV" sz="4100" b="1" dirty="0">
                <a:solidFill>
                  <a:schemeClr val="accent6">
                    <a:lumMod val="50000"/>
                  </a:schemeClr>
                </a:solidFill>
              </a:rPr>
              <a:t>finansēti projekti, kas paredz:</a:t>
            </a:r>
          </a:p>
          <a:p>
            <a:endParaRPr lang="lv-LV" dirty="0" smtClean="0"/>
          </a:p>
          <a:p>
            <a:r>
              <a:rPr lang="lv-LV" dirty="0" smtClean="0"/>
              <a:t>Latgales </a:t>
            </a:r>
            <a:r>
              <a:rPr lang="lv-LV" dirty="0"/>
              <a:t>kultūrvides daudzveidības saglabāšanu un attīstību;</a:t>
            </a:r>
          </a:p>
          <a:p>
            <a:r>
              <a:rPr lang="lv-LV" dirty="0" smtClean="0"/>
              <a:t>Latgaliešu </a:t>
            </a:r>
            <a:r>
              <a:rPr lang="lv-LV" dirty="0"/>
              <a:t>identitātes stiprināšanu, valodas un rakstības saglabāšanu un attīstīšanu;</a:t>
            </a:r>
          </a:p>
          <a:p>
            <a:r>
              <a:rPr lang="lv-LV" dirty="0" smtClean="0"/>
              <a:t>atbalstu </a:t>
            </a:r>
            <a:r>
              <a:rPr lang="lv-LV" dirty="0"/>
              <a:t>radošās jaunrades procesiem, to popularizēšanu ārpus reģiona;</a:t>
            </a:r>
          </a:p>
          <a:p>
            <a:r>
              <a:rPr lang="lv-LV" dirty="0" smtClean="0"/>
              <a:t>tradicionālo </a:t>
            </a:r>
            <a:r>
              <a:rPr lang="lv-LV" dirty="0"/>
              <a:t>amatu un prasmju saglabāšanu, attīstību, to integrāciju tūrisma aktivitātēs;</a:t>
            </a:r>
          </a:p>
          <a:p>
            <a:r>
              <a:rPr lang="lv-LV" dirty="0" smtClean="0"/>
              <a:t>bērnu </a:t>
            </a:r>
            <a:r>
              <a:rPr lang="lv-LV" dirty="0"/>
              <a:t>un jauniešu iesaisti projektu aktivitātēs </a:t>
            </a:r>
            <a:r>
              <a:rPr lang="lv-LV" dirty="0" smtClean="0"/>
              <a:t>kultūrizglītības </a:t>
            </a:r>
            <a:r>
              <a:rPr lang="lv-LV" dirty="0"/>
              <a:t>jomā, radošos procesos;</a:t>
            </a:r>
          </a:p>
          <a:p>
            <a:r>
              <a:rPr lang="lv-LV" dirty="0" smtClean="0"/>
              <a:t>Latgales </a:t>
            </a:r>
            <a:r>
              <a:rPr lang="lv-LV" dirty="0"/>
              <a:t>reģiona kultūras darbinieku, amatnieku kapacitātes celšanu (semināri, pieredzes apmaiņa, apmācības, </a:t>
            </a:r>
            <a:r>
              <a:rPr lang="lv-LV" dirty="0" err="1"/>
              <a:t>u.c</a:t>
            </a:r>
            <a:r>
              <a:rPr lang="lv-LV" dirty="0"/>
              <a:t>.) .</a:t>
            </a:r>
          </a:p>
        </p:txBody>
      </p:sp>
    </p:spTree>
    <p:extLst>
      <p:ext uri="{BB962C8B-B14F-4D97-AF65-F5344CB8AC3E}">
        <p14:creationId xmlns:p14="http://schemas.microsoft.com/office/powerpoint/2010/main" val="369588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lv-LV" dirty="0" smtClean="0">
                <a:solidFill>
                  <a:schemeClr val="accent6">
                    <a:lumMod val="50000"/>
                  </a:schemeClr>
                </a:solidFill>
              </a:rPr>
              <a:t>rogrammas ietvaros neatbalsta</a:t>
            </a:r>
            <a:endParaRPr lang="lv-LV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lv-LV" dirty="0" smtClean="0"/>
              <a:t>celtniecības vai remontdarbu projektus; </a:t>
            </a:r>
          </a:p>
          <a:p>
            <a:r>
              <a:rPr lang="lv-LV" dirty="0" smtClean="0"/>
              <a:t>projektus, kas neatbilst konkursa nolikumā noteiktajam mērķiem, nolikuma prasībām;</a:t>
            </a:r>
          </a:p>
          <a:p>
            <a:r>
              <a:rPr lang="lv-LV" dirty="0" smtClean="0"/>
              <a:t>projektus, kas netiek iesniegti projektu konkursam noteiktajā termiņā; projektus, kas jau realizēti līdz konkursa noslēgumam;</a:t>
            </a:r>
          </a:p>
          <a:p>
            <a:r>
              <a:rPr lang="lv-LV" dirty="0" smtClean="0"/>
              <a:t> projektus, kas paredz tikai administratīvā personāla darba algas un administratīvo izdevumu  apmaksu;</a:t>
            </a:r>
          </a:p>
          <a:p>
            <a:r>
              <a:rPr lang="lv-LV" dirty="0" smtClean="0"/>
              <a:t>projektus, kuru iesniedzēji nav nokārtojuši saistības ar VKKF un LRAA;</a:t>
            </a:r>
          </a:p>
          <a:p>
            <a:r>
              <a:rPr lang="lv-LV" dirty="0" smtClean="0"/>
              <a:t>projektus, kas ir saistīti ar politisko partiju aktivitātēm;</a:t>
            </a:r>
          </a:p>
          <a:p>
            <a:r>
              <a:rPr lang="lv-LV" dirty="0" smtClean="0"/>
              <a:t>projekta izdevumu pozīcijas, kurās ietvertas balvas, prēmijas, ziedi un dāvanu apmaksa;</a:t>
            </a:r>
          </a:p>
          <a:p>
            <a:r>
              <a:rPr lang="lv-LV" dirty="0" smtClean="0"/>
              <a:t>projektus, kuru pamatmērķis ir gūt peļņu;</a:t>
            </a:r>
          </a:p>
          <a:p>
            <a:r>
              <a:rPr lang="lv-LV" dirty="0" smtClean="0"/>
              <a:t>projektus, kas saskaņā ar VKKF konkursu nolikumiem ir apstiprināti finansējuma saņemšanai un nevar pretendēt uz VKKF finansējumu citā programmā.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6377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>
                <a:solidFill>
                  <a:schemeClr val="accent6">
                    <a:lumMod val="50000"/>
                  </a:schemeClr>
                </a:solidFill>
              </a:rPr>
              <a:t>Svarīgi! Projekta pieteikumā </a:t>
            </a:r>
            <a:r>
              <a:rPr lang="lv-LV" dirty="0">
                <a:solidFill>
                  <a:schemeClr val="accent6">
                    <a:lumMod val="50000"/>
                  </a:schemeClr>
                </a:solidFill>
              </a:rPr>
              <a:t>j</a:t>
            </a:r>
            <a:r>
              <a:rPr lang="lv-LV" dirty="0" smtClean="0">
                <a:solidFill>
                  <a:schemeClr val="accent6">
                    <a:lumMod val="50000"/>
                  </a:schemeClr>
                </a:solidFill>
              </a:rPr>
              <a:t>āietver:</a:t>
            </a:r>
            <a:endParaRPr lang="lv-LV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lv-LV" dirty="0" smtClean="0"/>
              <a:t>Korekti sagatavota </a:t>
            </a:r>
            <a:r>
              <a:rPr lang="lv-LV" dirty="0"/>
              <a:t>tāme (sastādīta euro, atbilstoši LR nodokļu </a:t>
            </a:r>
            <a:r>
              <a:rPr lang="lv-LV" dirty="0" smtClean="0"/>
              <a:t>likumdošanai), </a:t>
            </a:r>
            <a:r>
              <a:rPr lang="lv-LV" dirty="0"/>
              <a:t>tās pamatojums. Tāmē atsevišķi jānorāda konkursā prasītais finansējums un tā pozīcijas</a:t>
            </a:r>
            <a:r>
              <a:rPr lang="lv-LV" dirty="0" smtClean="0"/>
              <a:t>;</a:t>
            </a:r>
          </a:p>
          <a:p>
            <a:r>
              <a:rPr lang="lv-LV" dirty="0" smtClean="0"/>
              <a:t>projekta </a:t>
            </a:r>
            <a:r>
              <a:rPr lang="lv-LV" dirty="0"/>
              <a:t>vadītāja un ekspertu </a:t>
            </a:r>
            <a:r>
              <a:rPr lang="lv-LV" dirty="0" smtClean="0"/>
              <a:t>CV;</a:t>
            </a:r>
          </a:p>
          <a:p>
            <a:r>
              <a:rPr lang="lv-LV" dirty="0"/>
              <a:t>j</a:t>
            </a:r>
            <a:r>
              <a:rPr lang="lv-LV" dirty="0" smtClean="0"/>
              <a:t>a </a:t>
            </a:r>
            <a:r>
              <a:rPr lang="lv-LV" dirty="0"/>
              <a:t>konkursam pieteiktais projekts ir kāda liela projekta daļa un visa projekta realizācija paredzēta vairāku gadu garumā, atsevišķi </a:t>
            </a:r>
            <a:r>
              <a:rPr lang="lv-LV" dirty="0" smtClean="0"/>
              <a:t>jānorāda, </a:t>
            </a:r>
            <a:r>
              <a:rPr lang="lv-LV" dirty="0"/>
              <a:t>cik ilgā periodā plānota visa projekta īstenošana, kāds projekta posms tiek pieteikts </a:t>
            </a:r>
            <a:r>
              <a:rPr lang="lv-LV" dirty="0" smtClean="0"/>
              <a:t>konkrētajā projektā, jāuzrāda </a:t>
            </a:r>
            <a:r>
              <a:rPr lang="lv-LV" dirty="0"/>
              <a:t>kopējā </a:t>
            </a:r>
            <a:r>
              <a:rPr lang="lv-LV" dirty="0" smtClean="0"/>
              <a:t>- </a:t>
            </a:r>
            <a:r>
              <a:rPr lang="lv-LV" dirty="0"/>
              <a:t>lielā projekta laika grafiks un tāme, sadalīta pa realizācijas </a:t>
            </a:r>
            <a:r>
              <a:rPr lang="lv-LV" dirty="0" smtClean="0"/>
              <a:t>posmiem (piešķirtā </a:t>
            </a:r>
            <a:r>
              <a:rPr lang="lv-LV" dirty="0"/>
              <a:t>finansējuma </a:t>
            </a:r>
            <a:r>
              <a:rPr lang="lv-LV" dirty="0" smtClean="0"/>
              <a:t>summa </a:t>
            </a:r>
            <a:r>
              <a:rPr lang="lv-LV" dirty="0"/>
              <a:t>trīs gadu periodā vienam projektam nevar </a:t>
            </a:r>
            <a:r>
              <a:rPr lang="lv-LV" dirty="0" smtClean="0"/>
              <a:t>pārsniegt </a:t>
            </a:r>
            <a:r>
              <a:rPr lang="lv-LV" dirty="0"/>
              <a:t>20 tūkstošus </a:t>
            </a:r>
            <a:r>
              <a:rPr lang="lv-LV" dirty="0" err="1" smtClean="0"/>
              <a:t>euro</a:t>
            </a:r>
            <a:r>
              <a:rPr lang="lv-LV" dirty="0" smtClean="0"/>
              <a:t>);</a:t>
            </a:r>
          </a:p>
          <a:p>
            <a:r>
              <a:rPr lang="lv-LV" dirty="0"/>
              <a:t>Grāmatas izdošanas gadījumā jāpievieno manuskripts vai tā daļa un tipogrāfijas </a:t>
            </a:r>
            <a:r>
              <a:rPr lang="lv-LV" dirty="0" smtClean="0"/>
              <a:t>tāme, jāsniedz informācija par iespieddarbu tālāku izmantošanu un eksemplāru skaitu;</a:t>
            </a:r>
          </a:p>
          <a:p>
            <a:r>
              <a:rPr lang="lv-LV" dirty="0"/>
              <a:t>Iesniedzot ar izstāžu un koncertu organizēšanu saistītus projekta pieteikumus, nepieciešams saskaņojums ar izstādes, koncerta vai cita pasākuma organizēšanas </a:t>
            </a:r>
            <a:r>
              <a:rPr lang="lv-LV" dirty="0" smtClean="0"/>
              <a:t>vietu;</a:t>
            </a:r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2338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6">
                    <a:lumMod val="50000"/>
                  </a:schemeClr>
                </a:solidFill>
              </a:rPr>
              <a:t>Projektu pieteikumu iesniegšana </a:t>
            </a:r>
            <a:endParaRPr lang="lv-LV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lv-LV" sz="2800" dirty="0" smtClean="0"/>
              <a:t>Projektu pieteikumu (elektroniski un papīra formātā) iesniegšanas termiņš </a:t>
            </a:r>
            <a:r>
              <a:rPr lang="lv-LV" sz="2800" dirty="0" smtClean="0">
                <a:solidFill>
                  <a:srgbClr val="FF0000"/>
                </a:solidFill>
              </a:rPr>
              <a:t>2019. gada 29. marts, līdz </a:t>
            </a:r>
            <a:r>
              <a:rPr lang="lv-LV" sz="2800" dirty="0" err="1" smtClean="0">
                <a:solidFill>
                  <a:srgbClr val="FF0000"/>
                </a:solidFill>
              </a:rPr>
              <a:t>plkst</a:t>
            </a:r>
            <a:r>
              <a:rPr lang="lv-LV" sz="2800" dirty="0" smtClean="0">
                <a:solidFill>
                  <a:srgbClr val="FF0000"/>
                </a:solidFill>
              </a:rPr>
              <a:t>. 16:00;</a:t>
            </a:r>
          </a:p>
          <a:p>
            <a:r>
              <a:rPr lang="lv-LV" sz="2800" dirty="0" smtClean="0"/>
              <a:t>Projektu pieteikumi </a:t>
            </a:r>
            <a:r>
              <a:rPr lang="lv-LV" sz="2800" dirty="0" smtClean="0">
                <a:solidFill>
                  <a:srgbClr val="FF0000"/>
                </a:solidFill>
              </a:rPr>
              <a:t>jāiesniedz vienā eksemplārā papīra formātā un elektroniskā formātā </a:t>
            </a:r>
            <a:r>
              <a:rPr lang="lv-LV" sz="2800" dirty="0" smtClean="0"/>
              <a:t>kopā ar visiem pielikumiem (PDF formātā vienā failā),  saskaņā ar nolikumu;</a:t>
            </a:r>
          </a:p>
          <a:p>
            <a:r>
              <a:rPr lang="lv-LV" sz="2800" dirty="0" smtClean="0"/>
              <a:t>Iesniegt var personīgi vai pa </a:t>
            </a:r>
            <a:r>
              <a:rPr lang="lv-LV" sz="2800" dirty="0"/>
              <a:t>pastu (pasta zīmogs 5</a:t>
            </a:r>
            <a:r>
              <a:rPr lang="lv-LV" sz="2800" dirty="0" smtClean="0"/>
              <a:t> </a:t>
            </a:r>
            <a:r>
              <a:rPr lang="lv-LV" sz="2800" dirty="0"/>
              <a:t>dienas pirms konkursa beigu </a:t>
            </a:r>
            <a:r>
              <a:rPr lang="lv-LV" sz="2800" dirty="0" smtClean="0"/>
              <a:t>termiņa) LRAA birojā, Saules ielā 15, Daugavpilī, 3.stāvā;</a:t>
            </a:r>
          </a:p>
          <a:p>
            <a:r>
              <a:rPr lang="lv-LV" sz="2800" dirty="0"/>
              <a:t>elektroniskā formātā </a:t>
            </a:r>
            <a:r>
              <a:rPr lang="lv-LV" sz="2800" dirty="0" smtClean="0"/>
              <a:t>nosūtīt uz e-pasta adresi:     </a:t>
            </a:r>
            <a:r>
              <a:rPr lang="lv-LV" sz="2800" dirty="0" err="1" smtClean="0">
                <a:solidFill>
                  <a:srgbClr val="FF0000"/>
                </a:solidFill>
                <a:hlinkClick r:id="rId3"/>
              </a:rPr>
              <a:t>kultura@latgale.lv</a:t>
            </a:r>
            <a:r>
              <a:rPr lang="lv-LV" sz="2800" dirty="0" smtClean="0"/>
              <a:t>;</a:t>
            </a:r>
          </a:p>
          <a:p>
            <a:r>
              <a:rPr lang="lv-LV" sz="2800" dirty="0" smtClean="0"/>
              <a:t>Kultūras </a:t>
            </a:r>
            <a:r>
              <a:rPr lang="lv-LV" sz="2800" dirty="0"/>
              <a:t>programmas projektu konkursā var piedalīties ar neierobežotu projektu </a:t>
            </a:r>
            <a:r>
              <a:rPr lang="lv-LV" sz="2800" dirty="0" smtClean="0"/>
              <a:t>skaitu;</a:t>
            </a:r>
          </a:p>
          <a:p>
            <a:r>
              <a:rPr lang="lv-LV" sz="2800" dirty="0"/>
              <a:t>projektiem NAV noteikta minimālā un maksimālā attiecināmo izmaksu </a:t>
            </a:r>
            <a:r>
              <a:rPr lang="lv-LV" sz="2800" dirty="0" smtClean="0"/>
              <a:t>summa;</a:t>
            </a:r>
          </a:p>
          <a:p>
            <a:r>
              <a:rPr lang="lv-LV" sz="2800" dirty="0" smtClean="0"/>
              <a:t>persona</a:t>
            </a:r>
            <a:r>
              <a:rPr lang="lv-LV" sz="2800" dirty="0"/>
              <a:t>, kura </a:t>
            </a:r>
            <a:r>
              <a:rPr lang="lv-LV" sz="2800" dirty="0" smtClean="0"/>
              <a:t>iesniedz pieteikumu, </a:t>
            </a:r>
            <a:r>
              <a:rPr lang="lv-LV" sz="2800" dirty="0"/>
              <a:t>finanšu līdzekļu saņemšanai, piekrīt visiem projektu konkursa noteikumiem un ir atbildīga par projektā un tā pieteikumā norādīto ziņu </a:t>
            </a:r>
            <a:r>
              <a:rPr lang="lv-LV" sz="2800" dirty="0" smtClean="0"/>
              <a:t>patiesumu;</a:t>
            </a:r>
            <a:endParaRPr lang="lv-LV" sz="2800" dirty="0"/>
          </a:p>
          <a:p>
            <a:pPr marL="0" indent="0">
              <a:buNone/>
            </a:pPr>
            <a:r>
              <a:rPr lang="lv-LV" sz="2800" dirty="0" smtClean="0"/>
              <a:t> </a:t>
            </a:r>
            <a:endParaRPr lang="lv-LV" sz="2800" dirty="0"/>
          </a:p>
          <a:p>
            <a:endParaRPr lang="lv-LV" sz="2800" dirty="0" smtClean="0"/>
          </a:p>
          <a:p>
            <a:endParaRPr lang="lv-LV" sz="2800" dirty="0" smtClean="0">
              <a:solidFill>
                <a:srgbClr val="FF0000"/>
              </a:solidFill>
            </a:endParaRPr>
          </a:p>
          <a:p>
            <a:endParaRPr lang="lv-LV" sz="2800" dirty="0" smtClean="0">
              <a:solidFill>
                <a:srgbClr val="FF0000"/>
              </a:solidFill>
            </a:endParaRPr>
          </a:p>
          <a:p>
            <a:endParaRPr lang="lv-LV" dirty="0" smtClean="0">
              <a:solidFill>
                <a:srgbClr val="FF0000"/>
              </a:solidFill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1884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1056</TotalTime>
  <Words>1366</Words>
  <Application>Microsoft Office PowerPoint</Application>
  <PresentationFormat>On-screen Show 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Latgales kultūras programma 2019</vt:lpstr>
      <vt:lpstr>Valsts kultūrkapitāla fonda mērķprogrammas "Atbalsts kultūras programmām reģionos" atklātu projektu konkurss "Latvijas valsts mežu un Valsts kultūrkapitāla fonda atbalstītā Latgales kultūras programma 2019" </vt:lpstr>
      <vt:lpstr>Latgales kultūras programmas 2019  konkursa mērķis </vt:lpstr>
      <vt:lpstr>PowerPoint Presentation</vt:lpstr>
      <vt:lpstr>Projektu iesniedzēji</vt:lpstr>
      <vt:lpstr>  </vt:lpstr>
      <vt:lpstr>Programmas ietvaros neatbalsta</vt:lpstr>
      <vt:lpstr>Svarīgi! Projekta pieteikumā jāietver:</vt:lpstr>
      <vt:lpstr>Projektu pieteikumu iesniegšana </vt:lpstr>
      <vt:lpstr>Projektu vērtēšanas kvalitatīvie kritēriji</vt:lpstr>
      <vt:lpstr>Konkursa rezultāti</vt:lpstr>
      <vt:lpstr>Projektu īstenošana</vt:lpstr>
      <vt:lpstr>Atskaitīšanās kārtība</vt:lpstr>
      <vt:lpstr>  Galvenās kļūdas  </vt:lpstr>
      <vt:lpstr>  Atskaites </vt:lpstr>
      <vt:lpstr>PowerPoint Presentation</vt:lpstr>
      <vt:lpstr>  Paldies par uzmanību!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Latgales kultūras programma 2019</dc:title>
  <dc:creator>admin</dc:creator>
  <cp:lastModifiedBy>Admin</cp:lastModifiedBy>
  <cp:revision>52</cp:revision>
  <dcterms:created xsi:type="dcterms:W3CDTF">2019-03-07T14:55:00Z</dcterms:created>
  <dcterms:modified xsi:type="dcterms:W3CDTF">2019-03-11T13:01:56Z</dcterms:modified>
</cp:coreProperties>
</file>