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1EAFBA-7B71-44C0-8B73-8FB94CC8578A}" type="datetimeFigureOut">
              <a:rPr lang="lv-LV" smtClean="0"/>
              <a:t>03.01.2023</a:t>
            </a:fld>
            <a:endParaRPr lang="lv-LV"/>
          </a:p>
        </p:txBody>
      </p:sp>
      <p:sp>
        <p:nvSpPr>
          <p:cNvPr id="5" name="Footer Placeholder 4"/>
          <p:cNvSpPr>
            <a:spLocks noGrp="1"/>
          </p:cNvSpPr>
          <p:nvPr>
            <p:ph type="ftr" sz="quarter" idx="11"/>
          </p:nvPr>
        </p:nvSpPr>
        <p:spPr>
          <a:xfrm>
            <a:off x="2416500" y="329307"/>
            <a:ext cx="4973915" cy="309201"/>
          </a:xfrm>
        </p:spPr>
        <p:txBody>
          <a:bodyPr/>
          <a:lstStyle/>
          <a:p>
            <a:endParaRPr lang="lv-LV"/>
          </a:p>
        </p:txBody>
      </p:sp>
      <p:sp>
        <p:nvSpPr>
          <p:cNvPr id="6" name="Slide Number Placeholder 5"/>
          <p:cNvSpPr>
            <a:spLocks noGrp="1"/>
          </p:cNvSpPr>
          <p:nvPr>
            <p:ph type="sldNum" sz="quarter" idx="12"/>
          </p:nvPr>
        </p:nvSpPr>
        <p:spPr>
          <a:xfrm>
            <a:off x="1437664" y="798973"/>
            <a:ext cx="811019" cy="503578"/>
          </a:xfrm>
        </p:spPr>
        <p:txBody>
          <a:bodyPr/>
          <a:lstStyle/>
          <a:p>
            <a:fld id="{C37BE421-C28F-4755-B7F2-968FD3913880}" type="slidenum">
              <a:rPr lang="lv-LV" smtClean="0"/>
              <a:t>‹#›</a:t>
            </a:fld>
            <a:endParaRPr lang="lv-LV"/>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20638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1EAFBA-7B71-44C0-8B73-8FB94CC8578A}" type="datetimeFigureOut">
              <a:rPr lang="lv-LV" smtClean="0"/>
              <a:t>03.01.2023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C37BE421-C28F-4755-B7F2-968FD3913880}" type="slidenum">
              <a:rPr lang="lv-LV" smtClean="0"/>
              <a:t>‹#›</a:t>
            </a:fld>
            <a:endParaRPr lang="lv-LV"/>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5874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1EAFBA-7B71-44C0-8B73-8FB94CC8578A}" type="datetimeFigureOut">
              <a:rPr lang="lv-LV" smtClean="0"/>
              <a:t>03.01.2023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C37BE421-C28F-4755-B7F2-968FD3913880}" type="slidenum">
              <a:rPr lang="lv-LV" smtClean="0"/>
              <a:t>‹#›</a:t>
            </a:fld>
            <a:endParaRPr lang="lv-LV"/>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27365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1EAFBA-7B71-44C0-8B73-8FB94CC8578A}" type="datetimeFigureOut">
              <a:rPr lang="lv-LV" smtClean="0"/>
              <a:t>03.01.2023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C37BE421-C28F-4755-B7F2-968FD3913880}" type="slidenum">
              <a:rPr lang="lv-LV" smtClean="0"/>
              <a:t>‹#›</a:t>
            </a:fld>
            <a:endParaRPr lang="lv-LV"/>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21423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1EAFBA-7B71-44C0-8B73-8FB94CC8578A}" type="datetimeFigureOut">
              <a:rPr lang="lv-LV" smtClean="0"/>
              <a:t>03.01.2023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C37BE421-C28F-4755-B7F2-968FD3913880}" type="slidenum">
              <a:rPr lang="lv-LV" smtClean="0"/>
              <a:t>‹#›</a:t>
            </a:fld>
            <a:endParaRPr lang="lv-LV"/>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45183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1EAFBA-7B71-44C0-8B73-8FB94CC8578A}" type="datetimeFigureOut">
              <a:rPr lang="lv-LV" smtClean="0"/>
              <a:t>03.01.2023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C37BE421-C28F-4755-B7F2-968FD3913880}" type="slidenum">
              <a:rPr lang="lv-LV" smtClean="0"/>
              <a:t>‹#›</a:t>
            </a:fld>
            <a:endParaRPr lang="lv-LV"/>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16723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1EAFBA-7B71-44C0-8B73-8FB94CC8578A}" type="datetimeFigureOut">
              <a:rPr lang="lv-LV" smtClean="0"/>
              <a:t>03.01.2023</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C37BE421-C28F-4755-B7F2-968FD3913880}" type="slidenum">
              <a:rPr lang="lv-LV" smtClean="0"/>
              <a:t>‹#›</a:t>
            </a:fld>
            <a:endParaRPr lang="lv-LV"/>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27493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1EAFBA-7B71-44C0-8B73-8FB94CC8578A}" type="datetimeFigureOut">
              <a:rPr lang="lv-LV" smtClean="0"/>
              <a:t>03.01.2023</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C37BE421-C28F-4755-B7F2-968FD3913880}" type="slidenum">
              <a:rPr lang="lv-LV" smtClean="0"/>
              <a:t>‹#›</a:t>
            </a:fld>
            <a:endParaRPr lang="lv-LV"/>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7414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1EAFBA-7B71-44C0-8B73-8FB94CC8578A}" type="datetimeFigureOut">
              <a:rPr lang="lv-LV" smtClean="0"/>
              <a:t>03.01.2023</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C37BE421-C28F-4755-B7F2-968FD3913880}" type="slidenum">
              <a:rPr lang="lv-LV" smtClean="0"/>
              <a:t>‹#›</a:t>
            </a:fld>
            <a:endParaRPr lang="lv-LV"/>
          </a:p>
        </p:txBody>
      </p:sp>
    </p:spTree>
    <p:extLst>
      <p:ext uri="{BB962C8B-B14F-4D97-AF65-F5344CB8AC3E}">
        <p14:creationId xmlns:p14="http://schemas.microsoft.com/office/powerpoint/2010/main" val="3687068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1EAFBA-7B71-44C0-8B73-8FB94CC8578A}" type="datetimeFigureOut">
              <a:rPr lang="lv-LV" smtClean="0"/>
              <a:t>03.01.2023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C37BE421-C28F-4755-B7F2-968FD3913880}" type="slidenum">
              <a:rPr lang="lv-LV" smtClean="0"/>
              <a:t>‹#›</a:t>
            </a:fld>
            <a:endParaRPr lang="lv-LV"/>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59669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E51EAFBA-7B71-44C0-8B73-8FB94CC8578A}" type="datetimeFigureOut">
              <a:rPr lang="lv-LV" smtClean="0"/>
              <a:t>03.01.2023</a:t>
            </a:fld>
            <a:endParaRPr lang="lv-LV"/>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C37BE421-C28F-4755-B7F2-968FD3913880}" type="slidenum">
              <a:rPr lang="lv-LV" smtClean="0"/>
              <a:t>‹#›</a:t>
            </a:fld>
            <a:endParaRPr lang="lv-LV"/>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43337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51EAFBA-7B71-44C0-8B73-8FB94CC8578A}" type="datetimeFigureOut">
              <a:rPr lang="lv-LV" smtClean="0"/>
              <a:t>03.01.2023</a:t>
            </a:fld>
            <a:endParaRPr lang="lv-LV"/>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37BE421-C28F-4755-B7F2-968FD3913880}" type="slidenum">
              <a:rPr lang="lv-LV" smtClean="0"/>
              <a:t>‹#›</a:t>
            </a:fld>
            <a:endParaRPr lang="lv-LV"/>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72140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658F5-A332-9FF5-38FB-A8EE3131BBD3}"/>
              </a:ext>
            </a:extLst>
          </p:cNvPr>
          <p:cNvSpPr>
            <a:spLocks noGrp="1"/>
          </p:cNvSpPr>
          <p:nvPr>
            <p:ph type="ctrTitle"/>
          </p:nvPr>
        </p:nvSpPr>
        <p:spPr/>
        <p:txBody>
          <a:bodyPr/>
          <a:lstStyle/>
          <a:p>
            <a:r>
              <a:rPr lang="lv-LV" dirty="0" err="1"/>
              <a:t>DziesmuspĒle</a:t>
            </a:r>
            <a:r>
              <a:rPr lang="lv-LV" dirty="0"/>
              <a:t>. Trasuns. Fabulas. </a:t>
            </a:r>
          </a:p>
        </p:txBody>
      </p:sp>
      <p:sp>
        <p:nvSpPr>
          <p:cNvPr id="3" name="Subtitle 2">
            <a:extLst>
              <a:ext uri="{FF2B5EF4-FFF2-40B4-BE49-F238E27FC236}">
                <a16:creationId xmlns:a16="http://schemas.microsoft.com/office/drawing/2014/main" id="{67BC668C-9403-5C82-7DCC-7A53D24B52C5}"/>
              </a:ext>
            </a:extLst>
          </p:cNvPr>
          <p:cNvSpPr>
            <a:spLocks noGrp="1"/>
          </p:cNvSpPr>
          <p:nvPr>
            <p:ph type="subTitle" idx="1"/>
          </p:nvPr>
        </p:nvSpPr>
        <p:spPr/>
        <p:txBody>
          <a:bodyPr/>
          <a:lstStyle/>
          <a:p>
            <a:r>
              <a:rPr lang="lv-LV" dirty="0">
                <a:latin typeface="Arial" panose="020B0604020202020204" pitchFamily="34" charset="0"/>
                <a:cs typeface="Arial" panose="020B0604020202020204" pitchFamily="34" charset="0"/>
              </a:rPr>
              <a:t>Režijas koncepcijas izveide</a:t>
            </a:r>
          </a:p>
          <a:p>
            <a:r>
              <a:rPr lang="lv-LV" dirty="0">
                <a:latin typeface="Arial" panose="020B0604020202020204" pitchFamily="34" charset="0"/>
                <a:cs typeface="Arial" panose="020B0604020202020204" pitchFamily="34" charset="0"/>
              </a:rPr>
              <a:t>Biedrība PARTITŪRA. Līgums nr.LKP2022/16</a:t>
            </a:r>
          </a:p>
        </p:txBody>
      </p:sp>
    </p:spTree>
    <p:extLst>
      <p:ext uri="{BB962C8B-B14F-4D97-AF65-F5344CB8AC3E}">
        <p14:creationId xmlns:p14="http://schemas.microsoft.com/office/powerpoint/2010/main" val="156750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7EDA0-0526-CE72-8ECC-EA1238001024}"/>
              </a:ext>
            </a:extLst>
          </p:cNvPr>
          <p:cNvSpPr>
            <a:spLocks noGrp="1"/>
          </p:cNvSpPr>
          <p:nvPr>
            <p:ph type="title"/>
          </p:nvPr>
        </p:nvSpPr>
        <p:spPr/>
        <p:txBody>
          <a:bodyPr>
            <a:normAutofit/>
          </a:bodyPr>
          <a:lstStyle/>
          <a:p>
            <a:r>
              <a:rPr lang="lv-LV" sz="2800" dirty="0">
                <a:latin typeface="Arial" panose="020B0604020202020204" pitchFamily="34" charset="0"/>
                <a:cs typeface="Arial" panose="020B0604020202020204" pitchFamily="34" charset="0"/>
              </a:rPr>
              <a:t>Projekta mērķi un uzdevumi</a:t>
            </a:r>
          </a:p>
        </p:txBody>
      </p:sp>
      <p:sp>
        <p:nvSpPr>
          <p:cNvPr id="3" name="Content Placeholder 2">
            <a:extLst>
              <a:ext uri="{FF2B5EF4-FFF2-40B4-BE49-F238E27FC236}">
                <a16:creationId xmlns:a16="http://schemas.microsoft.com/office/drawing/2014/main" id="{35225288-66D5-E07F-DD26-50D4826EDDA0}"/>
              </a:ext>
            </a:extLst>
          </p:cNvPr>
          <p:cNvSpPr>
            <a:spLocks noGrp="1"/>
          </p:cNvSpPr>
          <p:nvPr>
            <p:ph idx="1"/>
          </p:nvPr>
        </p:nvSpPr>
        <p:spPr>
          <a:xfrm>
            <a:off x="1063752" y="1897382"/>
            <a:ext cx="6739910" cy="4148188"/>
          </a:xfrm>
        </p:spPr>
        <p:txBody>
          <a:bodyPr>
            <a:normAutofit fontScale="32500" lnSpcReduction="20000"/>
          </a:bodyPr>
          <a:lstStyle/>
          <a:p>
            <a:pPr marL="0" indent="0">
              <a:buNone/>
            </a:pPr>
            <a:r>
              <a:rPr lang="lv-LV" sz="4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Ar Trasuna vārdu nesaraujami saistīta Latgales atmoda un visas latviešu tautas apvienošanās gaita, kas šajā laikā kalpo par būtisku atgādinājumu tautas vienotības nozīmībai un katra indivīda ietekmei uz sabiedrisko, politisko un kultūras procesu veidošanos un attīstību. </a:t>
            </a:r>
            <a:r>
              <a:rPr lang="lv-LV" sz="4200" b="1"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Dziesmuspēles pirmizrāde plānota </a:t>
            </a:r>
            <a:r>
              <a:rPr lang="lv-LV" sz="4200" b="1" dirty="0">
                <a:effectLst/>
                <a:latin typeface="Arial" panose="020B0604020202020204" pitchFamily="34" charset="0"/>
                <a:ea typeface="Times New Roman" panose="02020603050405020304" pitchFamily="18" charset="0"/>
                <a:cs typeface="Arial" panose="020B0604020202020204" pitchFamily="34" charset="0"/>
              </a:rPr>
              <a:t>2023. gada 29.aprīlī</a:t>
            </a:r>
            <a:r>
              <a:rPr lang="lv-LV" sz="4200" b="1" dirty="0">
                <a:latin typeface="Arial" panose="020B0604020202020204" pitchFamily="34" charset="0"/>
                <a:ea typeface="Times New Roman" panose="02020603050405020304" pitchFamily="18" charset="0"/>
                <a:cs typeface="Arial" panose="020B0604020202020204" pitchFamily="34" charset="0"/>
              </a:rPr>
              <a:t> </a:t>
            </a:r>
            <a:r>
              <a:rPr lang="lv-LV" sz="4200" dirty="0">
                <a:effectLst/>
                <a:latin typeface="Arial" panose="020B0604020202020204" pitchFamily="34" charset="0"/>
                <a:ea typeface="Times New Roman" panose="02020603050405020304" pitchFamily="18" charset="0"/>
                <a:cs typeface="Arial" panose="020B0604020202020204" pitchFamily="34" charset="0"/>
              </a:rPr>
              <a:t>Latgales vēstniecībā GORS.</a:t>
            </a:r>
            <a:br>
              <a:rPr lang="lv-LV" sz="4200" dirty="0">
                <a:effectLst/>
                <a:latin typeface="Arial" panose="020B0604020202020204" pitchFamily="34" charset="0"/>
                <a:ea typeface="Times New Roman" panose="02020603050405020304" pitchFamily="18" charset="0"/>
                <a:cs typeface="Arial" panose="020B0604020202020204" pitchFamily="34" charset="0"/>
              </a:rPr>
            </a:br>
            <a:r>
              <a:rPr lang="lv-LV" sz="4200" dirty="0">
                <a:effectLst/>
                <a:latin typeface="Arial" panose="020B0604020202020204" pitchFamily="34" charset="0"/>
                <a:ea typeface="Times New Roman" panose="02020603050405020304" pitchFamily="18" charset="0"/>
                <a:cs typeface="Arial" panose="020B0604020202020204" pitchFamily="34" charset="0"/>
              </a:rPr>
              <a:t>Šis būs viens no koncertzāles 10 gadu jubilejas pasākumiem.</a:t>
            </a:r>
          </a:p>
          <a:p>
            <a:pPr marL="342900" lvl="0" indent="-342900">
              <a:buFont typeface="Symbol" panose="05050102010706020507" pitchFamily="18" charset="2"/>
              <a:buChar char=""/>
            </a:pPr>
            <a:r>
              <a:rPr lang="lv-LV" sz="4200" dirty="0">
                <a:effectLst/>
                <a:latin typeface="Arial" panose="020B0604020202020204" pitchFamily="34" charset="0"/>
                <a:ea typeface="Times New Roman" panose="02020603050405020304" pitchFamily="18" charset="0"/>
                <a:cs typeface="Arial" panose="020B0604020202020204" pitchFamily="34" charset="0"/>
              </a:rPr>
              <a:t>Projekta mērķis ir jaunas kvalitatīvas muzikālas izrādes radīšana, jaunu sadarbības formu meklējumi, jaundarba pirmizrāde Latgales reģionā, Latgales vēstniecībā GORS;</a:t>
            </a:r>
          </a:p>
          <a:p>
            <a:pPr marL="342900" lvl="0" indent="-342900">
              <a:buFont typeface="Symbol" panose="05050102010706020507" pitchFamily="18" charset="2"/>
              <a:buChar char=""/>
            </a:pPr>
            <a:r>
              <a:rPr lang="lv-LV" sz="4200" dirty="0">
                <a:effectLst/>
                <a:latin typeface="Arial" panose="020B0604020202020204" pitchFamily="34" charset="0"/>
                <a:ea typeface="Times New Roman" panose="02020603050405020304" pitchFamily="18" charset="0"/>
                <a:cs typeface="Arial" panose="020B0604020202020204" pitchFamily="34" charset="0"/>
              </a:rPr>
              <a:t>Muzikālās jaunrades veicināšana, kas sakņojas latviešu un latgaliešu kultūras vērtībās;</a:t>
            </a:r>
          </a:p>
          <a:p>
            <a:pPr marL="342900" lvl="0" indent="-342900">
              <a:buFont typeface="Symbol" panose="05050102010706020507" pitchFamily="18" charset="2"/>
              <a:buChar char=""/>
            </a:pPr>
            <a:r>
              <a:rPr lang="lv-LV" sz="4200" dirty="0">
                <a:effectLst/>
                <a:latin typeface="Arial" panose="020B0604020202020204" pitchFamily="34" charset="0"/>
                <a:ea typeface="Times New Roman" panose="02020603050405020304" pitchFamily="18" charset="0"/>
                <a:cs typeface="Arial" panose="020B0604020202020204" pitchFamily="34" charset="0"/>
              </a:rPr>
              <a:t>Latgales kultūrvides un </a:t>
            </a:r>
            <a:r>
              <a:rPr lang="lv-LV" sz="4200" dirty="0" err="1">
                <a:effectLst/>
                <a:latin typeface="Arial" panose="020B0604020202020204" pitchFamily="34" charset="0"/>
                <a:ea typeface="Times New Roman" panose="02020603050405020304" pitchFamily="18" charset="0"/>
                <a:cs typeface="Arial" panose="020B0604020202020204" pitchFamily="34" charset="0"/>
              </a:rPr>
              <a:t>kultūrtelpas</a:t>
            </a:r>
            <a:r>
              <a:rPr lang="lv-LV" sz="4200" dirty="0">
                <a:effectLst/>
                <a:latin typeface="Arial" panose="020B0604020202020204" pitchFamily="34" charset="0"/>
                <a:ea typeface="Times New Roman" panose="02020603050405020304" pitchFamily="18" charset="0"/>
                <a:cs typeface="Arial" panose="020B0604020202020204" pitchFamily="34" charset="0"/>
              </a:rPr>
              <a:t> popularizēšanu reģionālā un valstiskā mērogā;</a:t>
            </a:r>
          </a:p>
          <a:p>
            <a:pPr marL="342900" lvl="0" indent="-342900">
              <a:buFont typeface="Symbol" panose="05050102010706020507" pitchFamily="18" charset="2"/>
              <a:buChar char=""/>
            </a:pPr>
            <a:r>
              <a:rPr lang="lv-LV" sz="4200" dirty="0">
                <a:effectLst/>
                <a:latin typeface="Arial" panose="020B0604020202020204" pitchFamily="34" charset="0"/>
                <a:ea typeface="Times New Roman" panose="02020603050405020304" pitchFamily="18" charset="0"/>
                <a:cs typeface="Arial" panose="020B0604020202020204" pitchFamily="34" charset="0"/>
              </a:rPr>
              <a:t>Transformējama, mobila un ilgtspējīga kultūras produkta radīšana. </a:t>
            </a:r>
          </a:p>
          <a:p>
            <a:endParaRPr lang="lv-LV" sz="1800" dirty="0">
              <a:effectLst/>
              <a:latin typeface="Arial Narrow" panose="020B0606020202030204" pitchFamily="34" charset="0"/>
              <a:ea typeface="Times New Roman" panose="02020603050405020304" pitchFamily="18" charset="0"/>
              <a:cs typeface="Times New Roman" panose="02020603050405020304" pitchFamily="18" charset="0"/>
            </a:endParaRPr>
          </a:p>
          <a:p>
            <a:endParaRPr lang="lv-LV" dirty="0"/>
          </a:p>
        </p:txBody>
      </p:sp>
      <p:pic>
        <p:nvPicPr>
          <p:cNvPr id="1026" name="Picture 2" descr="Francis Trasuns - Nacionālā enciklopēdija">
            <a:extLst>
              <a:ext uri="{FF2B5EF4-FFF2-40B4-BE49-F238E27FC236}">
                <a16:creationId xmlns:a16="http://schemas.microsoft.com/office/drawing/2014/main" id="{8129FC67-09CE-40BC-BEF1-06A1A141C2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9144" y="804520"/>
            <a:ext cx="3791369" cy="48150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9595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63D20-BB30-1F92-2CC2-675AF3F47EC8}"/>
              </a:ext>
            </a:extLst>
          </p:cNvPr>
          <p:cNvSpPr>
            <a:spLocks noGrp="1"/>
          </p:cNvSpPr>
          <p:nvPr>
            <p:ph type="title"/>
          </p:nvPr>
        </p:nvSpPr>
        <p:spPr/>
        <p:txBody>
          <a:bodyPr/>
          <a:lstStyle/>
          <a:p>
            <a:r>
              <a:rPr lang="lv-LV" dirty="0">
                <a:latin typeface="Arial" panose="020B0604020202020204" pitchFamily="34" charset="0"/>
                <a:cs typeface="Arial" panose="020B0604020202020204" pitchFamily="34" charset="0"/>
              </a:rPr>
              <a:t>Dziesmuspēle</a:t>
            </a:r>
          </a:p>
        </p:txBody>
      </p:sp>
      <p:sp>
        <p:nvSpPr>
          <p:cNvPr id="3" name="Content Placeholder 2">
            <a:extLst>
              <a:ext uri="{FF2B5EF4-FFF2-40B4-BE49-F238E27FC236}">
                <a16:creationId xmlns:a16="http://schemas.microsoft.com/office/drawing/2014/main" id="{B9D9963B-0AA2-FAA8-2DF3-209E0FAB4C02}"/>
              </a:ext>
            </a:extLst>
          </p:cNvPr>
          <p:cNvSpPr>
            <a:spLocks noGrp="1"/>
          </p:cNvSpPr>
          <p:nvPr>
            <p:ph idx="1"/>
          </p:nvPr>
        </p:nvSpPr>
        <p:spPr>
          <a:xfrm>
            <a:off x="1451579" y="2015732"/>
            <a:ext cx="9603275" cy="3612711"/>
          </a:xfrm>
        </p:spPr>
        <p:txBody>
          <a:bodyPr>
            <a:noAutofit/>
          </a:bodyPr>
          <a:lstStyle/>
          <a:p>
            <a:r>
              <a:rPr lang="lv-LV" sz="1400" dirty="0">
                <a:effectLst/>
                <a:latin typeface="Arial" panose="020B0604020202020204" pitchFamily="34" charset="0"/>
                <a:ea typeface="Times New Roman" panose="02020603050405020304" pitchFamily="18" charset="0"/>
                <a:cs typeface="Arial" panose="020B0604020202020204" pitchFamily="34" charset="0"/>
              </a:rPr>
              <a:t>Dziesmuspēle būs skatuves darbs </a:t>
            </a:r>
            <a:r>
              <a:rPr lang="lv-LV" sz="1400" b="1" dirty="0">
                <a:effectLst/>
                <a:latin typeface="Arial" panose="020B0604020202020204" pitchFamily="34" charset="0"/>
                <a:ea typeface="Times New Roman" panose="02020603050405020304" pitchFamily="18" charset="0"/>
                <a:cs typeface="Arial" panose="020B0604020202020204" pitchFamily="34" charset="0"/>
              </a:rPr>
              <a:t>5 daļās</a:t>
            </a:r>
            <a:r>
              <a:rPr lang="lv-LV" sz="1400" dirty="0">
                <a:effectLst/>
                <a:latin typeface="Arial" panose="020B0604020202020204" pitchFamily="34" charset="0"/>
                <a:ea typeface="Times New Roman" panose="02020603050405020304" pitchFamily="18" charset="0"/>
                <a:cs typeface="Arial" panose="020B0604020202020204" pitchFamily="34" charset="0"/>
              </a:rPr>
              <a:t>. Katras daļas pamatā – Franča Trasuna fabula un piecu komponistu</a:t>
            </a:r>
            <a:r>
              <a:rPr lang="lv-LV" sz="1400" b="1" dirty="0">
                <a:effectLst/>
                <a:latin typeface="Arial" panose="020B0604020202020204" pitchFamily="34" charset="0"/>
                <a:ea typeface="Times New Roman" panose="02020603050405020304" pitchFamily="18" charset="0"/>
                <a:cs typeface="Arial" panose="020B0604020202020204" pitchFamily="34" charset="0"/>
              </a:rPr>
              <a:t> – Platona </a:t>
            </a:r>
            <a:r>
              <a:rPr lang="lv-LV" sz="1400" b="1" dirty="0" err="1">
                <a:effectLst/>
                <a:latin typeface="Arial" panose="020B0604020202020204" pitchFamily="34" charset="0"/>
                <a:ea typeface="Times New Roman" panose="02020603050405020304" pitchFamily="18" charset="0"/>
                <a:cs typeface="Arial" panose="020B0604020202020204" pitchFamily="34" charset="0"/>
              </a:rPr>
              <a:t>Buravicka</a:t>
            </a:r>
            <a:r>
              <a:rPr lang="lv-LV" sz="1400" b="1" dirty="0">
                <a:effectLst/>
                <a:latin typeface="Arial" panose="020B0604020202020204" pitchFamily="34" charset="0"/>
                <a:ea typeface="Times New Roman" panose="02020603050405020304" pitchFamily="18" charset="0"/>
                <a:cs typeface="Arial" panose="020B0604020202020204" pitchFamily="34" charset="0"/>
              </a:rPr>
              <a:t>, Ernesta Mediņa, Ievas Jēkabsones (Ievas </a:t>
            </a:r>
            <a:r>
              <a:rPr lang="lv-LV" sz="1400" b="1" dirty="0" err="1">
                <a:effectLst/>
                <a:latin typeface="Arial" panose="020B0604020202020204" pitchFamily="34" charset="0"/>
                <a:ea typeface="Times New Roman" panose="02020603050405020304" pitchFamily="18" charset="0"/>
                <a:cs typeface="Arial" panose="020B0604020202020204" pitchFamily="34" charset="0"/>
              </a:rPr>
              <a:t>Paršas</a:t>
            </a:r>
            <a:r>
              <a:rPr lang="lv-LV" sz="1400" b="1" dirty="0">
                <a:effectLst/>
                <a:latin typeface="Arial" panose="020B0604020202020204" pitchFamily="34" charset="0"/>
                <a:ea typeface="Times New Roman" panose="02020603050405020304" pitchFamily="18" charset="0"/>
                <a:cs typeface="Arial" panose="020B0604020202020204" pitchFamily="34" charset="0"/>
              </a:rPr>
              <a:t>), Sniedzes Prauliņas un Oresta Silabrieža mūzika.</a:t>
            </a:r>
            <a:r>
              <a:rPr lang="lv-LV" sz="1400" dirty="0">
                <a:effectLst/>
                <a:latin typeface="Arial" panose="020B0604020202020204" pitchFamily="34" charset="0"/>
                <a:ea typeface="Times New Roman" panose="02020603050405020304" pitchFamily="18" charset="0"/>
                <a:cs typeface="Arial" panose="020B0604020202020204" pitchFamily="34" charset="0"/>
              </a:rPr>
              <a:t> Katra komponista jaunradītās mūzikas hronometrāža – aptuveni 15 minūtes. Visi komponisti iesaistīsies dziesmuspēles atskaņojumā.</a:t>
            </a:r>
            <a:br>
              <a:rPr lang="lv-LV" sz="1400" dirty="0">
                <a:effectLst/>
                <a:latin typeface="Arial" panose="020B0604020202020204" pitchFamily="34" charset="0"/>
                <a:ea typeface="Times New Roman" panose="02020603050405020304" pitchFamily="18" charset="0"/>
                <a:cs typeface="Arial" panose="020B0604020202020204" pitchFamily="34" charset="0"/>
              </a:rPr>
            </a:br>
            <a:r>
              <a:rPr lang="lv-LV" sz="1400" b="1" dirty="0">
                <a:latin typeface="Arial" panose="020B0604020202020204" pitchFamily="34" charset="0"/>
                <a:ea typeface="Times New Roman" panose="02020603050405020304" pitchFamily="18" charset="0"/>
                <a:cs typeface="Arial" panose="020B0604020202020204" pitchFamily="34" charset="0"/>
              </a:rPr>
              <a:t>A</a:t>
            </a:r>
            <a:r>
              <a:rPr lang="lv-LV" sz="1400" b="1" dirty="0">
                <a:effectLst/>
                <a:latin typeface="Arial" panose="020B0604020202020204" pitchFamily="34" charset="0"/>
                <a:ea typeface="Times New Roman" panose="02020603050405020304" pitchFamily="18" charset="0"/>
                <a:cs typeface="Arial" panose="020B0604020202020204" pitchFamily="34" charset="0"/>
              </a:rPr>
              <a:t>tskaņotāju sastāvs:</a:t>
            </a:r>
            <a:br>
              <a:rPr lang="lv-LV" sz="1400" dirty="0">
                <a:effectLst/>
                <a:latin typeface="Arial" panose="020B0604020202020204" pitchFamily="34" charset="0"/>
                <a:ea typeface="Times New Roman" panose="02020603050405020304" pitchFamily="18" charset="0"/>
                <a:cs typeface="Arial" panose="020B0604020202020204" pitchFamily="34" charset="0"/>
              </a:rPr>
            </a:br>
            <a:r>
              <a:rPr lang="lv-LV" sz="1400" dirty="0">
                <a:effectLst/>
                <a:latin typeface="Arial" panose="020B0604020202020204" pitchFamily="34" charset="0"/>
                <a:ea typeface="Times New Roman" panose="02020603050405020304" pitchFamily="18" charset="0"/>
                <a:cs typeface="Arial" panose="020B0604020202020204" pitchFamily="34" charset="0"/>
              </a:rPr>
              <a:t>- </a:t>
            </a:r>
            <a:r>
              <a:rPr lang="lv-LV" sz="1400" dirty="0">
                <a:latin typeface="Arial" panose="020B0604020202020204" pitchFamily="34" charset="0"/>
                <a:ea typeface="Times New Roman" panose="02020603050405020304" pitchFamily="18" charset="0"/>
                <a:cs typeface="Arial" panose="020B0604020202020204" pitchFamily="34" charset="0"/>
              </a:rPr>
              <a:t>stīgu </a:t>
            </a:r>
            <a:r>
              <a:rPr lang="lv-LV" sz="1400" dirty="0">
                <a:effectLst/>
                <a:latin typeface="Arial" panose="020B0604020202020204" pitchFamily="34" charset="0"/>
                <a:ea typeface="Times New Roman" panose="02020603050405020304" pitchFamily="18" charset="0"/>
                <a:cs typeface="Arial" panose="020B0604020202020204" pitchFamily="34" charset="0"/>
              </a:rPr>
              <a:t>grupa -1.vijoles (4), 2.vijoles (3), alti (2), čelli (2), kontrabass</a:t>
            </a:r>
            <a:br>
              <a:rPr lang="lv-LV" sz="1400" dirty="0">
                <a:effectLst/>
                <a:latin typeface="Arial" panose="020B0604020202020204" pitchFamily="34" charset="0"/>
                <a:ea typeface="Times New Roman" panose="02020603050405020304" pitchFamily="18" charset="0"/>
                <a:cs typeface="Arial" panose="020B0604020202020204" pitchFamily="34" charset="0"/>
              </a:rPr>
            </a:br>
            <a:r>
              <a:rPr lang="lv-LV" sz="1400" dirty="0">
                <a:latin typeface="Arial" panose="020B0604020202020204" pitchFamily="34" charset="0"/>
                <a:ea typeface="Times New Roman" panose="02020603050405020304" pitchFamily="18" charset="0"/>
                <a:cs typeface="Arial" panose="020B0604020202020204" pitchFamily="34" charset="0"/>
              </a:rPr>
              <a:t>- </a:t>
            </a:r>
            <a:r>
              <a:rPr lang="lv-LV" sz="1400" dirty="0">
                <a:effectLst/>
                <a:latin typeface="Arial" panose="020B0604020202020204" pitchFamily="34" charset="0"/>
                <a:ea typeface="Calibri" panose="020F0502020204030204" pitchFamily="34" charset="0"/>
                <a:cs typeface="Arial" panose="020B0604020202020204" pitchFamily="34" charset="0"/>
              </a:rPr>
              <a:t>flauta (Sniedze Prauliņa)</a:t>
            </a:r>
            <a:br>
              <a:rPr lang="lv-LV" sz="1400" dirty="0">
                <a:latin typeface="Arial" panose="020B0604020202020204" pitchFamily="34" charset="0"/>
                <a:ea typeface="Calibri" panose="020F0502020204030204" pitchFamily="34" charset="0"/>
                <a:cs typeface="Arial" panose="020B0604020202020204" pitchFamily="34" charset="0"/>
              </a:rPr>
            </a:br>
            <a:r>
              <a:rPr lang="lv-LV" sz="1400" dirty="0">
                <a:latin typeface="Arial" panose="020B0604020202020204" pitchFamily="34" charset="0"/>
                <a:ea typeface="Calibri" panose="020F0502020204030204" pitchFamily="34" charset="0"/>
                <a:cs typeface="Arial" panose="020B0604020202020204" pitchFamily="34" charset="0"/>
              </a:rPr>
              <a:t>- </a:t>
            </a:r>
            <a:r>
              <a:rPr lang="lv-LV" sz="1400" dirty="0">
                <a:effectLst/>
                <a:latin typeface="Arial" panose="020B0604020202020204" pitchFamily="34" charset="0"/>
                <a:ea typeface="Calibri" panose="020F0502020204030204" pitchFamily="34" charset="0"/>
                <a:cs typeface="Arial" panose="020B0604020202020204" pitchFamily="34" charset="0"/>
              </a:rPr>
              <a:t>klarnete</a:t>
            </a:r>
            <a:br>
              <a:rPr lang="lv-LV" sz="1400" dirty="0">
                <a:latin typeface="Arial" panose="020B0604020202020204" pitchFamily="34" charset="0"/>
                <a:ea typeface="Calibri" panose="020F0502020204030204" pitchFamily="34" charset="0"/>
                <a:cs typeface="Arial" panose="020B0604020202020204" pitchFamily="34" charset="0"/>
              </a:rPr>
            </a:br>
            <a:r>
              <a:rPr lang="lv-LV" sz="1400" dirty="0">
                <a:latin typeface="Arial" panose="020B0604020202020204" pitchFamily="34" charset="0"/>
                <a:ea typeface="Calibri" panose="020F0502020204030204" pitchFamily="34" charset="0"/>
                <a:cs typeface="Arial" panose="020B0604020202020204" pitchFamily="34" charset="0"/>
              </a:rPr>
              <a:t>- </a:t>
            </a:r>
            <a:r>
              <a:rPr lang="lv-LV" sz="1400" dirty="0">
                <a:effectLst/>
                <a:latin typeface="Arial" panose="020B0604020202020204" pitchFamily="34" charset="0"/>
                <a:ea typeface="Calibri" panose="020F0502020204030204" pitchFamily="34" charset="0"/>
                <a:cs typeface="Arial" panose="020B0604020202020204" pitchFamily="34" charset="0"/>
              </a:rPr>
              <a:t>fagots/akordeons</a:t>
            </a:r>
            <a:br>
              <a:rPr lang="lv-LV" sz="1400" dirty="0">
                <a:latin typeface="Arial" panose="020B0604020202020204" pitchFamily="34" charset="0"/>
                <a:ea typeface="Calibri" panose="020F0502020204030204" pitchFamily="34" charset="0"/>
                <a:cs typeface="Arial" panose="020B0604020202020204" pitchFamily="34" charset="0"/>
              </a:rPr>
            </a:br>
            <a:r>
              <a:rPr lang="lv-LV" sz="1400" dirty="0">
                <a:latin typeface="Arial" panose="020B0604020202020204" pitchFamily="34" charset="0"/>
                <a:ea typeface="Calibri" panose="020F0502020204030204" pitchFamily="34" charset="0"/>
                <a:cs typeface="Arial" panose="020B0604020202020204" pitchFamily="34" charset="0"/>
              </a:rPr>
              <a:t>- </a:t>
            </a:r>
            <a:r>
              <a:rPr lang="lv-LV" sz="1400" dirty="0">
                <a:effectLst/>
                <a:latin typeface="Arial" panose="020B0604020202020204" pitchFamily="34" charset="0"/>
                <a:ea typeface="Calibri" panose="020F0502020204030204" pitchFamily="34" charset="0"/>
                <a:cs typeface="Arial" panose="020B0604020202020204" pitchFamily="34" charset="0"/>
              </a:rPr>
              <a:t>mežrags</a:t>
            </a:r>
            <a:br>
              <a:rPr lang="lv-LV" sz="1400" dirty="0">
                <a:latin typeface="Arial" panose="020B0604020202020204" pitchFamily="34" charset="0"/>
                <a:ea typeface="Calibri" panose="020F0502020204030204" pitchFamily="34" charset="0"/>
                <a:cs typeface="Arial" panose="020B0604020202020204" pitchFamily="34" charset="0"/>
              </a:rPr>
            </a:br>
            <a:r>
              <a:rPr lang="lv-LV" sz="1400" dirty="0">
                <a:latin typeface="Arial" panose="020B0604020202020204" pitchFamily="34" charset="0"/>
                <a:ea typeface="Calibri" panose="020F0502020204030204" pitchFamily="34" charset="0"/>
                <a:cs typeface="Arial" panose="020B0604020202020204" pitchFamily="34" charset="0"/>
              </a:rPr>
              <a:t>-</a:t>
            </a:r>
            <a:r>
              <a:rPr lang="lv-LV" sz="1400" dirty="0">
                <a:effectLst/>
                <a:latin typeface="Arial" panose="020B0604020202020204" pitchFamily="34" charset="0"/>
                <a:ea typeface="Calibri" panose="020F0502020204030204" pitchFamily="34" charset="0"/>
                <a:cs typeface="Arial" panose="020B0604020202020204" pitchFamily="34" charset="0"/>
              </a:rPr>
              <a:t> sitaminstrumenti (Ernests Mediņš)</a:t>
            </a:r>
            <a:br>
              <a:rPr lang="lv-LV" sz="1400" dirty="0">
                <a:latin typeface="Arial" panose="020B0604020202020204" pitchFamily="34" charset="0"/>
                <a:ea typeface="Calibri" panose="020F0502020204030204" pitchFamily="34" charset="0"/>
                <a:cs typeface="Arial" panose="020B0604020202020204" pitchFamily="34" charset="0"/>
              </a:rPr>
            </a:br>
            <a:r>
              <a:rPr lang="lv-LV" sz="1400" dirty="0">
                <a:latin typeface="Arial" panose="020B0604020202020204" pitchFamily="34" charset="0"/>
                <a:ea typeface="Calibri" panose="020F0502020204030204" pitchFamily="34" charset="0"/>
                <a:cs typeface="Arial" panose="020B0604020202020204" pitchFamily="34" charset="0"/>
              </a:rPr>
              <a:t>- </a:t>
            </a:r>
            <a:r>
              <a:rPr lang="lv-LV" sz="1400" dirty="0">
                <a:effectLst/>
                <a:latin typeface="Arial" panose="020B0604020202020204" pitchFamily="34" charset="0"/>
                <a:ea typeface="Calibri" panose="020F0502020204030204" pitchFamily="34" charset="0"/>
                <a:cs typeface="Arial" panose="020B0604020202020204" pitchFamily="34" charset="0"/>
              </a:rPr>
              <a:t>balsis – Ieva </a:t>
            </a:r>
            <a:r>
              <a:rPr lang="lv-LV" sz="1400" dirty="0" err="1">
                <a:effectLst/>
                <a:latin typeface="Arial" panose="020B0604020202020204" pitchFamily="34" charset="0"/>
                <a:ea typeface="Calibri" panose="020F0502020204030204" pitchFamily="34" charset="0"/>
                <a:cs typeface="Arial" panose="020B0604020202020204" pitchFamily="34" charset="0"/>
              </a:rPr>
              <a:t>Parša</a:t>
            </a:r>
            <a:r>
              <a:rPr lang="lv-LV" sz="1400" dirty="0">
                <a:effectLst/>
                <a:latin typeface="Arial" panose="020B0604020202020204" pitchFamily="34" charset="0"/>
                <a:ea typeface="Calibri" panose="020F0502020204030204" pitchFamily="34" charset="0"/>
                <a:cs typeface="Arial" panose="020B0604020202020204" pitchFamily="34" charset="0"/>
              </a:rPr>
              <a:t>, Orests Silabriedis, Jāņa Ivanova Rēzeknes mūzikas vidusskolas jaunieši)</a:t>
            </a:r>
            <a:br>
              <a:rPr lang="lv-LV" sz="1400" dirty="0">
                <a:effectLst/>
                <a:latin typeface="Arial" panose="020B0604020202020204" pitchFamily="34" charset="0"/>
                <a:ea typeface="Calibri" panose="020F0502020204030204" pitchFamily="34" charset="0"/>
                <a:cs typeface="Arial" panose="020B0604020202020204" pitchFamily="34" charset="0"/>
              </a:rPr>
            </a:br>
            <a:r>
              <a:rPr lang="lv-LV" sz="1400" b="1" dirty="0">
                <a:effectLst/>
                <a:latin typeface="Arial" panose="020B0604020202020204" pitchFamily="34" charset="0"/>
                <a:ea typeface="Calibri" panose="020F0502020204030204" pitchFamily="34" charset="0"/>
                <a:cs typeface="Arial" panose="020B0604020202020204" pitchFamily="34" charset="0"/>
              </a:rPr>
              <a:t>diriģents – Jānis Stafeckis</a:t>
            </a:r>
            <a:br>
              <a:rPr lang="lv-LV" sz="1400" dirty="0">
                <a:latin typeface="Arial" panose="020B0604020202020204" pitchFamily="34" charset="0"/>
                <a:ea typeface="Calibri" panose="020F0502020204030204" pitchFamily="34" charset="0"/>
                <a:cs typeface="Arial" panose="020B0604020202020204" pitchFamily="34" charset="0"/>
              </a:rPr>
            </a:br>
            <a:r>
              <a:rPr lang="lv-LV" sz="1400" dirty="0">
                <a:latin typeface="Arial" panose="020B0604020202020204" pitchFamily="34" charset="0"/>
                <a:ea typeface="Calibri" panose="020F0502020204030204" pitchFamily="34" charset="0"/>
                <a:cs typeface="Arial" panose="020B0604020202020204" pitchFamily="34" charset="0"/>
              </a:rPr>
              <a:t>- </a:t>
            </a:r>
            <a:r>
              <a:rPr lang="lv-LV" sz="1400" dirty="0">
                <a:effectLst/>
                <a:latin typeface="Arial" panose="020B0604020202020204" pitchFamily="34" charset="0"/>
                <a:ea typeface="Calibri" panose="020F0502020204030204" pitchFamily="34" charset="0"/>
                <a:cs typeface="Arial" panose="020B0604020202020204" pitchFamily="34" charset="0"/>
              </a:rPr>
              <a:t>aktieri (2)</a:t>
            </a:r>
          </a:p>
        </p:txBody>
      </p:sp>
    </p:spTree>
    <p:extLst>
      <p:ext uri="{BB962C8B-B14F-4D97-AF65-F5344CB8AC3E}">
        <p14:creationId xmlns:p14="http://schemas.microsoft.com/office/powerpoint/2010/main" val="38582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AFE33-7BE4-BDE7-AD43-417477AF9EA5}"/>
              </a:ext>
            </a:extLst>
          </p:cNvPr>
          <p:cNvSpPr>
            <a:spLocks noGrp="1"/>
          </p:cNvSpPr>
          <p:nvPr>
            <p:ph type="title"/>
          </p:nvPr>
        </p:nvSpPr>
        <p:spPr/>
        <p:txBody>
          <a:bodyPr/>
          <a:lstStyle/>
          <a:p>
            <a:r>
              <a:rPr lang="lv-LV" dirty="0">
                <a:latin typeface="Arial" panose="020B0604020202020204" pitchFamily="34" charset="0"/>
                <a:cs typeface="Arial" panose="020B0604020202020204" pitchFamily="34" charset="0"/>
              </a:rPr>
              <a:t>DZIESMUSPĒLES KONCEPCIJA</a:t>
            </a:r>
          </a:p>
        </p:txBody>
      </p:sp>
      <p:sp>
        <p:nvSpPr>
          <p:cNvPr id="3" name="Content Placeholder 2">
            <a:extLst>
              <a:ext uri="{FF2B5EF4-FFF2-40B4-BE49-F238E27FC236}">
                <a16:creationId xmlns:a16="http://schemas.microsoft.com/office/drawing/2014/main" id="{3DC01099-0823-392B-2A2E-6D4A63445F02}"/>
              </a:ext>
            </a:extLst>
          </p:cNvPr>
          <p:cNvSpPr>
            <a:spLocks noGrp="1"/>
          </p:cNvSpPr>
          <p:nvPr>
            <p:ph idx="1"/>
          </p:nvPr>
        </p:nvSpPr>
        <p:spPr/>
        <p:txBody>
          <a:bodyPr>
            <a:normAutofit fontScale="77500" lnSpcReduction="20000"/>
          </a:bodyPr>
          <a:lstStyle/>
          <a:p>
            <a:r>
              <a:rPr lang="lv-LV" sz="1800"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Dziesmuspēles “Trasuns. Fabulas” koncepciju</a:t>
            </a:r>
            <a:r>
              <a:rPr lang="lv-LV" sz="1800" b="1"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Elmārs </a:t>
            </a:r>
            <a:r>
              <a:rPr lang="lv-LV" sz="1800" b="1" spc="15"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Seņkovs</a:t>
            </a:r>
            <a:r>
              <a:rPr lang="lv-LV" sz="1800" b="1"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lv-LV" sz="1800"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raksturo šādi:</a:t>
            </a:r>
            <a:br>
              <a:rPr lang="lv-LV" sz="1800"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lv-LV" sz="1800" spc="1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lv-LV" sz="1800" dirty="0">
                <a:effectLst/>
                <a:latin typeface="Arial" panose="020B0604020202020204" pitchFamily="34" charset="0"/>
                <a:ea typeface="Times New Roman" panose="02020603050405020304" pitchFamily="18" charset="0"/>
                <a:cs typeface="Arial" panose="020B0604020202020204" pitchFamily="34" charset="0"/>
              </a:rPr>
              <a:t>Francis Trasuns savās fabulās asi un tieši apraksta cilvēka vājības, toties to dara ar lielisku humoru un mīlestību. Šodienas kontekstā arī caur liberālām vērtībām iezogas nemanāma moralizēšana. Sabiedrība publiski var nosodīt nekrietnību, viltību, </a:t>
            </a:r>
            <a:r>
              <a:rPr lang="lv-LV" sz="1800" dirty="0" err="1">
                <a:effectLst/>
                <a:latin typeface="Arial" panose="020B0604020202020204" pitchFamily="34" charset="0"/>
                <a:ea typeface="Times New Roman" panose="02020603050405020304" pitchFamily="18" charset="0"/>
                <a:cs typeface="Arial" panose="020B0604020202020204" pitchFamily="34" charset="0"/>
              </a:rPr>
              <a:t>netoleranci</a:t>
            </a:r>
            <a:r>
              <a:rPr lang="lv-LV" sz="1800" dirty="0">
                <a:effectLst/>
                <a:latin typeface="Arial" panose="020B0604020202020204" pitchFamily="34" charset="0"/>
                <a:ea typeface="Times New Roman" panose="02020603050405020304" pitchFamily="18" charset="0"/>
                <a:cs typeface="Arial" panose="020B0604020202020204" pitchFamily="34" charset="0"/>
              </a:rPr>
              <a:t>, utt. Ja agrāk baznīca bija vieta, kur caur reliģiskām vērtībām tika lasīta morāle. Tad šobrīd tā ir mūsu sabiedrība - jebkurš šodien var izteikt savu viedokli, nosodīt, jo mūsu publiski </a:t>
            </a:r>
            <a:r>
              <a:rPr lang="lv-LV" sz="1800" dirty="0" err="1">
                <a:effectLst/>
                <a:latin typeface="Arial" panose="020B0604020202020204" pitchFamily="34" charset="0"/>
                <a:ea typeface="Times New Roman" panose="02020603050405020304" pitchFamily="18" charset="0"/>
                <a:cs typeface="Arial" panose="020B0604020202020204" pitchFamily="34" charset="0"/>
              </a:rPr>
              <a:t>socialā</a:t>
            </a:r>
            <a:r>
              <a:rPr lang="lv-LV" sz="1800" dirty="0">
                <a:effectLst/>
                <a:latin typeface="Arial" panose="020B0604020202020204" pitchFamily="34" charset="0"/>
                <a:ea typeface="Times New Roman" panose="02020603050405020304" pitchFamily="18" charset="0"/>
                <a:cs typeface="Arial" panose="020B0604020202020204" pitchFamily="34" charset="0"/>
              </a:rPr>
              <a:t> telpa ir ļoti atvērta. Toties vairāk kā pirms simts gadiem Trasuns savās fabulās to darīja caur humoru un sirds mīlestību. Iespējams, bērnišķīgi un naivi, bet asi un dzēlīgi. Sabiedrība un cilvēks pēc būtības nemainās. Jo mūsu cilvēcīgās vājības jebkurā kritiskā brīdī parādās kā uz delnas. Par to arī būs šis muzikālais priekšnesums, kur tiks izdziedātas un izspēlētas mūsu “mazā cilvēka” vājības - greizsirdība, cietsirdība, aprobežotība, alkatība, nenovīdība, utt. Cik mēs paši esam drosmīgi paskatīties acīs šīm savām vājībām. Ja mēs tās apzināmies, tad ir cerība, ka paši paliksim tikai labāki. </a:t>
            </a:r>
            <a:br>
              <a:rPr lang="lv-LV" sz="1800" dirty="0">
                <a:effectLst/>
                <a:latin typeface="Arial" panose="020B0604020202020204" pitchFamily="34" charset="0"/>
                <a:ea typeface="Times New Roman" panose="02020603050405020304" pitchFamily="18" charset="0"/>
                <a:cs typeface="Arial" panose="020B0604020202020204" pitchFamily="34" charset="0"/>
              </a:rPr>
            </a:br>
            <a:r>
              <a:rPr lang="lv-LV" sz="1800" dirty="0">
                <a:effectLst/>
                <a:latin typeface="Arial" panose="020B0604020202020204" pitchFamily="34" charset="0"/>
                <a:ea typeface="Times New Roman" panose="02020603050405020304" pitchFamily="18" charset="0"/>
                <a:cs typeface="Arial" panose="020B0604020202020204" pitchFamily="34" charset="0"/>
              </a:rPr>
              <a:t>Caur teatrāliem paņēmieniem, tiks materializēts šo īpašību kopums. Morāle tiks izdziedāta. Un atdzims viduslaiku teātris, kur parādīsies mistērijas un </a:t>
            </a:r>
            <a:r>
              <a:rPr lang="lv-LV" sz="1800" dirty="0" err="1">
                <a:effectLst/>
                <a:latin typeface="Arial" panose="020B0604020202020204" pitchFamily="34" charset="0"/>
                <a:ea typeface="Times New Roman" panose="02020603050405020304" pitchFamily="18" charset="0"/>
                <a:cs typeface="Arial" panose="020B0604020202020204" pitchFamily="34" charset="0"/>
              </a:rPr>
              <a:t>moralitē</a:t>
            </a:r>
            <a:r>
              <a:rPr lang="lv-LV" sz="1800" dirty="0">
                <a:effectLst/>
                <a:latin typeface="Arial" panose="020B0604020202020204" pitchFamily="34" charset="0"/>
                <a:ea typeface="Times New Roman" panose="02020603050405020304" pitchFamily="18" charset="0"/>
                <a:cs typeface="Arial" panose="020B0604020202020204" pitchFamily="34" charset="0"/>
              </a:rPr>
              <a:t> iezīmes. Varbūt reizēm mākslā mēs par daudz runājam caur puķēm - tad Trasuna fabulas mums palīdzēs runāt tiešu valodu.”</a:t>
            </a:r>
            <a:br>
              <a:rPr lang="lv-LV" sz="1800" dirty="0">
                <a:effectLst/>
                <a:latin typeface="Arial" panose="020B0604020202020204" pitchFamily="34" charset="0"/>
                <a:ea typeface="Times New Roman" panose="02020603050405020304" pitchFamily="18" charset="0"/>
                <a:cs typeface="Arial" panose="020B0604020202020204" pitchFamily="34" charset="0"/>
              </a:rPr>
            </a:br>
            <a:endParaRPr lang="lv-L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7929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A8842-6957-1F2E-4B66-CA9F6C65F986}"/>
              </a:ext>
            </a:extLst>
          </p:cNvPr>
          <p:cNvSpPr>
            <a:spLocks noGrp="1"/>
          </p:cNvSpPr>
          <p:nvPr>
            <p:ph type="title"/>
          </p:nvPr>
        </p:nvSpPr>
        <p:spPr>
          <a:xfrm>
            <a:off x="1294362" y="724620"/>
            <a:ext cx="9603275" cy="1049235"/>
          </a:xfrm>
        </p:spPr>
        <p:txBody>
          <a:bodyPr/>
          <a:lstStyle/>
          <a:p>
            <a:r>
              <a:rPr lang="lv-LV" dirty="0">
                <a:latin typeface="Arial" panose="020B0604020202020204" pitchFamily="34" charset="0"/>
                <a:cs typeface="Arial" panose="020B0604020202020204" pitchFamily="34" charset="0"/>
              </a:rPr>
              <a:t>Dziesmuspēles koncepcija</a:t>
            </a:r>
          </a:p>
        </p:txBody>
      </p:sp>
      <p:sp>
        <p:nvSpPr>
          <p:cNvPr id="3" name="Content Placeholder 2">
            <a:extLst>
              <a:ext uri="{FF2B5EF4-FFF2-40B4-BE49-F238E27FC236}">
                <a16:creationId xmlns:a16="http://schemas.microsoft.com/office/drawing/2014/main" id="{A172A682-3D06-D98B-E735-7AB54E72AF5F}"/>
              </a:ext>
            </a:extLst>
          </p:cNvPr>
          <p:cNvSpPr>
            <a:spLocks noGrp="1"/>
          </p:cNvSpPr>
          <p:nvPr>
            <p:ph idx="1"/>
          </p:nvPr>
        </p:nvSpPr>
        <p:spPr/>
        <p:txBody>
          <a:bodyPr>
            <a:normAutofit/>
          </a:bodyPr>
          <a:lstStyle/>
          <a:p>
            <a:pPr marL="0" indent="0">
              <a:buNone/>
            </a:pPr>
            <a:r>
              <a:rPr lang="lv-LV" sz="1400" dirty="0">
                <a:effectLst/>
                <a:latin typeface="Arial" panose="020B0604020202020204" pitchFamily="34" charset="0"/>
                <a:ea typeface="Times New Roman" panose="02020603050405020304" pitchFamily="18" charset="0"/>
                <a:cs typeface="Arial" panose="020B0604020202020204" pitchFamily="34" charset="0"/>
              </a:rPr>
              <a:t>Franču Trasuna dziesmuspēle būs:</a:t>
            </a:r>
          </a:p>
          <a:p>
            <a:r>
              <a:rPr lang="lv-LV" sz="1400" dirty="0">
                <a:latin typeface="Arial" panose="020B0604020202020204" pitchFamily="34" charset="0"/>
                <a:ea typeface="Times New Roman" panose="02020603050405020304" pitchFamily="18" charset="0"/>
                <a:cs typeface="Arial" panose="020B0604020202020204" pitchFamily="34" charset="0"/>
              </a:rPr>
              <a:t>M</a:t>
            </a:r>
            <a:r>
              <a:rPr lang="lv-LV" sz="1400" dirty="0">
                <a:effectLst/>
                <a:latin typeface="Arial" panose="020B0604020202020204" pitchFamily="34" charset="0"/>
                <a:ea typeface="Times New Roman" panose="02020603050405020304" pitchFamily="18" charset="0"/>
                <a:cs typeface="Arial" panose="020B0604020202020204" pitchFamily="34" charset="0"/>
              </a:rPr>
              <a:t>obila, viduslaiku teātra estētikā veidota izrāde, ar nelielu izpildītāju sastāvu</a:t>
            </a:r>
          </a:p>
          <a:p>
            <a:r>
              <a:rPr lang="lv-LV" sz="1400" dirty="0">
                <a:effectLst/>
                <a:latin typeface="Arial" panose="020B0604020202020204" pitchFamily="34" charset="0"/>
                <a:ea typeface="Times New Roman" panose="02020603050405020304" pitchFamily="18" charset="0"/>
                <a:cs typeface="Arial" panose="020B0604020202020204" pitchFamily="34" charset="0"/>
              </a:rPr>
              <a:t>Komponisti tiks </a:t>
            </a:r>
            <a:r>
              <a:rPr lang="lv-LV" sz="1400" dirty="0" err="1">
                <a:effectLst/>
                <a:latin typeface="Arial" panose="020B0604020202020204" pitchFamily="34" charset="0"/>
                <a:ea typeface="Times New Roman" panose="02020603050405020304" pitchFamily="18" charset="0"/>
                <a:cs typeface="Arial" panose="020B0604020202020204" pitchFamily="34" charset="0"/>
              </a:rPr>
              <a:t>iesaisīti</a:t>
            </a:r>
            <a:r>
              <a:rPr lang="lv-LV" sz="1400" dirty="0">
                <a:effectLst/>
                <a:latin typeface="Arial" panose="020B0604020202020204" pitchFamily="34" charset="0"/>
                <a:ea typeface="Times New Roman" panose="02020603050405020304" pitchFamily="18" charset="0"/>
                <a:cs typeface="Arial" panose="020B0604020202020204" pitchFamily="34" charset="0"/>
              </a:rPr>
              <a:t> uzveduma darbībā un mūzikas izpildījumā. </a:t>
            </a:r>
          </a:p>
          <a:p>
            <a:r>
              <a:rPr lang="lv-LV" sz="1400" dirty="0">
                <a:effectLst/>
                <a:latin typeface="Arial" panose="020B0604020202020204" pitchFamily="34" charset="0"/>
                <a:ea typeface="Times New Roman" panose="02020603050405020304" pitchFamily="18" charset="0"/>
                <a:cs typeface="Arial" panose="020B0604020202020204" pitchFamily="34" charset="0"/>
              </a:rPr>
              <a:t>Katru no dziesmuspēles daļām būs iespējams atskaņot atsevišķi, tādējādi ļaujot to piemērot citām skatuvēm un pasākumu formām arī vēl krietnu laiku pēc projekta īstenošanas</a:t>
            </a:r>
          </a:p>
          <a:p>
            <a:endParaRPr lang="lv-LV" sz="1400" dirty="0">
              <a:latin typeface="Arial" panose="020B0604020202020204" pitchFamily="34" charset="0"/>
              <a:cs typeface="Arial" panose="020B0604020202020204" pitchFamily="34" charset="0"/>
            </a:endParaRPr>
          </a:p>
          <a:p>
            <a:pPr marL="0" indent="0">
              <a:buNone/>
            </a:pPr>
            <a:r>
              <a:rPr lang="lv-LV" sz="1400" b="1" dirty="0">
                <a:latin typeface="Arial" panose="020B0604020202020204" pitchFamily="34" charset="0"/>
                <a:cs typeface="Arial" panose="020B0604020202020204" pitchFamily="34" charset="0"/>
              </a:rPr>
              <a:t>Režijas un scenārija gala variants taps tikai 2023.gada martā, aprīlī - pēc tam, kad komponisti būs pabeiguši savu daļu mūzikas radīšanu.</a:t>
            </a:r>
          </a:p>
        </p:txBody>
      </p:sp>
    </p:spTree>
    <p:extLst>
      <p:ext uri="{BB962C8B-B14F-4D97-AF65-F5344CB8AC3E}">
        <p14:creationId xmlns:p14="http://schemas.microsoft.com/office/powerpoint/2010/main" val="201096754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197</TotalTime>
  <Words>602</Words>
  <Application>Microsoft Office PowerPoint</Application>
  <PresentationFormat>Widescreen</PresentationFormat>
  <Paragraphs>20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Arial Narrow</vt:lpstr>
      <vt:lpstr>Gill Sans MT</vt:lpstr>
      <vt:lpstr>Symbol</vt:lpstr>
      <vt:lpstr>Gallery</vt:lpstr>
      <vt:lpstr>DziesmuspĒle. Trasuns. Fabulas. </vt:lpstr>
      <vt:lpstr>Projekta mērķi un uzdevumi</vt:lpstr>
      <vt:lpstr>Dziesmuspēle</vt:lpstr>
      <vt:lpstr>DZIESMUSPĒLES KONCEPCIJA</vt:lpstr>
      <vt:lpstr>Dziesmuspēles koncepcija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Dziesmuspeele. Trasuns. Fabulas.</dc:title>
  <dc:creator>Ilona Rupaine</dc:creator>
  <cp:lastModifiedBy>Ilona Rupaine</cp:lastModifiedBy>
  <cp:revision>2</cp:revision>
  <dcterms:created xsi:type="dcterms:W3CDTF">2022-12-27T12:24:27Z</dcterms:created>
  <dcterms:modified xsi:type="dcterms:W3CDTF">2023-01-03T10:07:33Z</dcterms:modified>
</cp:coreProperties>
</file>