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8" r:id="rId2"/>
    <p:sldId id="259" r:id="rId3"/>
    <p:sldId id="260" r:id="rId4"/>
    <p:sldId id="290" r:id="rId5"/>
    <p:sldId id="272" r:id="rId6"/>
    <p:sldId id="286" r:id="rId7"/>
    <p:sldId id="285" r:id="rId8"/>
    <p:sldId id="291" r:id="rId9"/>
    <p:sldId id="295" r:id="rId10"/>
    <p:sldId id="292" r:id="rId11"/>
    <p:sldId id="293" r:id="rId12"/>
    <p:sldId id="294" r:id="rId13"/>
    <p:sldId id="296" r:id="rId14"/>
    <p:sldId id="297" r:id="rId15"/>
    <p:sldId id="298" r:id="rId16"/>
  </p:sldIdLst>
  <p:sldSz cx="12192000" cy="6858000"/>
  <p:notesSz cx="6888163" cy="100187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77" d="100"/>
          <a:sy n="77" d="100"/>
        </p:scale>
        <p:origin x="-48" y="-7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lv-LV"/>
          </a:p>
        </p:txBody>
      </p:sp>
      <p:sp>
        <p:nvSpPr>
          <p:cNvPr id="3" name="Datuma vietturis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fld id="{30CE95AF-6E67-4B9D-BC32-CBCE9E149749}" type="datetimeFigureOut">
              <a:rPr lang="lv-LV" smtClean="0"/>
              <a:t>09.12.2022</a:t>
            </a:fld>
            <a:endParaRPr lang="lv-LV"/>
          </a:p>
        </p:txBody>
      </p:sp>
      <p:sp>
        <p:nvSpPr>
          <p:cNvPr id="4" name="Kājenes vietturis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endParaRPr lang="lv-LV"/>
          </a:p>
        </p:txBody>
      </p:sp>
      <p:sp>
        <p:nvSpPr>
          <p:cNvPr id="5" name="Slaida numura vietturis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fld id="{D1393536-0393-4463-AB4D-D3608A4ADC01}" type="slidenum">
              <a:rPr lang="lv-LV" smtClean="0"/>
              <a:t>‹#›</a:t>
            </a:fld>
            <a:endParaRPr lang="lv-LV"/>
          </a:p>
        </p:txBody>
      </p:sp>
    </p:spTree>
    <p:extLst>
      <p:ext uri="{BB962C8B-B14F-4D97-AF65-F5344CB8AC3E}">
        <p14:creationId xmlns:p14="http://schemas.microsoft.com/office/powerpoint/2010/main" val="16531735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smtClean="0"/>
              <a:t>Rediģēt šablona virsraksta stilu</a:t>
            </a:r>
            <a:endParaRPr lang="lv-LV"/>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smtClean="0"/>
              <a:t>Rediģēt šablona apakšvirsraksta stilu</a:t>
            </a:r>
            <a:endParaRPr lang="lv-LV"/>
          </a:p>
        </p:txBody>
      </p:sp>
      <p:sp>
        <p:nvSpPr>
          <p:cNvPr id="4" name="Datuma vietturis 3"/>
          <p:cNvSpPr>
            <a:spLocks noGrp="1"/>
          </p:cNvSpPr>
          <p:nvPr>
            <p:ph type="dt" sz="half" idx="10"/>
          </p:nvPr>
        </p:nvSpPr>
        <p:spPr/>
        <p:txBody>
          <a:bodyPr/>
          <a:lstStyle/>
          <a:p>
            <a:fld id="{AE0D6953-5F6D-48C5-9F35-B4D258A3D2B9}" type="datetimeFigureOut">
              <a:rPr lang="lv-LV" smtClean="0"/>
              <a:t>09.12.2022</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699DA945-DA1A-432F-9105-57FCEF364D00}" type="slidenum">
              <a:rPr lang="lv-LV" smtClean="0"/>
              <a:t>‹#›</a:t>
            </a:fld>
            <a:endParaRPr lang="lv-LV"/>
          </a:p>
        </p:txBody>
      </p:sp>
    </p:spTree>
    <p:extLst>
      <p:ext uri="{BB962C8B-B14F-4D97-AF65-F5344CB8AC3E}">
        <p14:creationId xmlns:p14="http://schemas.microsoft.com/office/powerpoint/2010/main" val="211747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AE0D6953-5F6D-48C5-9F35-B4D258A3D2B9}" type="datetimeFigureOut">
              <a:rPr lang="lv-LV" smtClean="0"/>
              <a:t>09.12.2022</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699DA945-DA1A-432F-9105-57FCEF364D00}" type="slidenum">
              <a:rPr lang="lv-LV" smtClean="0"/>
              <a:t>‹#›</a:t>
            </a:fld>
            <a:endParaRPr lang="lv-LV"/>
          </a:p>
        </p:txBody>
      </p:sp>
    </p:spTree>
    <p:extLst>
      <p:ext uri="{BB962C8B-B14F-4D97-AF65-F5344CB8AC3E}">
        <p14:creationId xmlns:p14="http://schemas.microsoft.com/office/powerpoint/2010/main" val="61891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AE0D6953-5F6D-48C5-9F35-B4D258A3D2B9}" type="datetimeFigureOut">
              <a:rPr lang="lv-LV" smtClean="0"/>
              <a:t>09.12.2022</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699DA945-DA1A-432F-9105-57FCEF364D00}" type="slidenum">
              <a:rPr lang="lv-LV" smtClean="0"/>
              <a:t>‹#›</a:t>
            </a:fld>
            <a:endParaRPr lang="lv-LV"/>
          </a:p>
        </p:txBody>
      </p:sp>
    </p:spTree>
    <p:extLst>
      <p:ext uri="{BB962C8B-B14F-4D97-AF65-F5344CB8AC3E}">
        <p14:creationId xmlns:p14="http://schemas.microsoft.com/office/powerpoint/2010/main" val="3749798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p>
            <a:fld id="{AE0D6953-5F6D-48C5-9F35-B4D258A3D2B9}" type="datetimeFigureOut">
              <a:rPr lang="lv-LV" smtClean="0"/>
              <a:t>09.12.2022</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699DA945-DA1A-432F-9105-57FCEF364D00}" type="slidenum">
              <a:rPr lang="lv-LV" smtClean="0"/>
              <a:t>‹#›</a:t>
            </a:fld>
            <a:endParaRPr lang="lv-LV"/>
          </a:p>
        </p:txBody>
      </p:sp>
    </p:spTree>
    <p:extLst>
      <p:ext uri="{BB962C8B-B14F-4D97-AF65-F5344CB8AC3E}">
        <p14:creationId xmlns:p14="http://schemas.microsoft.com/office/powerpoint/2010/main" val="161417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smtClean="0"/>
              <a:t>Rediģēt šablona virsraksta stilu</a:t>
            </a:r>
            <a:endParaRPr lang="lv-LV"/>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p>
            <a:fld id="{AE0D6953-5F6D-48C5-9F35-B4D258A3D2B9}" type="datetimeFigureOut">
              <a:rPr lang="lv-LV" smtClean="0"/>
              <a:t>09.12.2022</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699DA945-DA1A-432F-9105-57FCEF364D00}" type="slidenum">
              <a:rPr lang="lv-LV" smtClean="0"/>
              <a:t>‹#›</a:t>
            </a:fld>
            <a:endParaRPr lang="lv-LV"/>
          </a:p>
        </p:txBody>
      </p:sp>
    </p:spTree>
    <p:extLst>
      <p:ext uri="{BB962C8B-B14F-4D97-AF65-F5344CB8AC3E}">
        <p14:creationId xmlns:p14="http://schemas.microsoft.com/office/powerpoint/2010/main" val="110286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838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6172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p>
            <a:fld id="{AE0D6953-5F6D-48C5-9F35-B4D258A3D2B9}" type="datetimeFigureOut">
              <a:rPr lang="lv-LV" smtClean="0"/>
              <a:t>09.12.2022</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699DA945-DA1A-432F-9105-57FCEF364D00}" type="slidenum">
              <a:rPr lang="lv-LV" smtClean="0"/>
              <a:t>‹#›</a:t>
            </a:fld>
            <a:endParaRPr lang="lv-LV"/>
          </a:p>
        </p:txBody>
      </p:sp>
    </p:spTree>
    <p:extLst>
      <p:ext uri="{BB962C8B-B14F-4D97-AF65-F5344CB8AC3E}">
        <p14:creationId xmlns:p14="http://schemas.microsoft.com/office/powerpoint/2010/main" val="137359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smtClean="0"/>
              <a:t>Rediģēt šablona virsraksta stilu</a:t>
            </a:r>
            <a:endParaRPr lang="lv-LV"/>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p>
            <a:fld id="{AE0D6953-5F6D-48C5-9F35-B4D258A3D2B9}" type="datetimeFigureOut">
              <a:rPr lang="lv-LV" smtClean="0"/>
              <a:t>09.12.2022</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699DA945-DA1A-432F-9105-57FCEF364D00}" type="slidenum">
              <a:rPr lang="lv-LV" smtClean="0"/>
              <a:t>‹#›</a:t>
            </a:fld>
            <a:endParaRPr lang="lv-LV"/>
          </a:p>
        </p:txBody>
      </p:sp>
    </p:spTree>
    <p:extLst>
      <p:ext uri="{BB962C8B-B14F-4D97-AF65-F5344CB8AC3E}">
        <p14:creationId xmlns:p14="http://schemas.microsoft.com/office/powerpoint/2010/main" val="956402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p>
            <a:fld id="{AE0D6953-5F6D-48C5-9F35-B4D258A3D2B9}" type="datetimeFigureOut">
              <a:rPr lang="lv-LV" smtClean="0"/>
              <a:t>09.12.2022</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699DA945-DA1A-432F-9105-57FCEF364D00}" type="slidenum">
              <a:rPr lang="lv-LV" smtClean="0"/>
              <a:t>‹#›</a:t>
            </a:fld>
            <a:endParaRPr lang="lv-LV"/>
          </a:p>
        </p:txBody>
      </p:sp>
    </p:spTree>
    <p:extLst>
      <p:ext uri="{BB962C8B-B14F-4D97-AF65-F5344CB8AC3E}">
        <p14:creationId xmlns:p14="http://schemas.microsoft.com/office/powerpoint/2010/main" val="55880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AE0D6953-5F6D-48C5-9F35-B4D258A3D2B9}" type="datetimeFigureOut">
              <a:rPr lang="lv-LV" smtClean="0"/>
              <a:t>09.12.2022</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699DA945-DA1A-432F-9105-57FCEF364D00}" type="slidenum">
              <a:rPr lang="lv-LV" smtClean="0"/>
              <a:t>‹#›</a:t>
            </a:fld>
            <a:endParaRPr lang="lv-LV"/>
          </a:p>
        </p:txBody>
      </p:sp>
    </p:spTree>
    <p:extLst>
      <p:ext uri="{BB962C8B-B14F-4D97-AF65-F5344CB8AC3E}">
        <p14:creationId xmlns:p14="http://schemas.microsoft.com/office/powerpoint/2010/main" val="326957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lv-LV"/>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AE0D6953-5F6D-48C5-9F35-B4D258A3D2B9}" type="datetimeFigureOut">
              <a:rPr lang="lv-LV" smtClean="0"/>
              <a:t>09.12.2022</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699DA945-DA1A-432F-9105-57FCEF364D00}" type="slidenum">
              <a:rPr lang="lv-LV" smtClean="0"/>
              <a:t>‹#›</a:t>
            </a:fld>
            <a:endParaRPr lang="lv-LV"/>
          </a:p>
        </p:txBody>
      </p:sp>
    </p:spTree>
    <p:extLst>
      <p:ext uri="{BB962C8B-B14F-4D97-AF65-F5344CB8AC3E}">
        <p14:creationId xmlns:p14="http://schemas.microsoft.com/office/powerpoint/2010/main" val="90458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lv-LV"/>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AE0D6953-5F6D-48C5-9F35-B4D258A3D2B9}" type="datetimeFigureOut">
              <a:rPr lang="lv-LV" smtClean="0"/>
              <a:t>09.12.2022</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699DA945-DA1A-432F-9105-57FCEF364D00}" type="slidenum">
              <a:rPr lang="lv-LV" smtClean="0"/>
              <a:t>‹#›</a:t>
            </a:fld>
            <a:endParaRPr lang="lv-LV"/>
          </a:p>
        </p:txBody>
      </p:sp>
    </p:spTree>
    <p:extLst>
      <p:ext uri="{BB962C8B-B14F-4D97-AF65-F5344CB8AC3E}">
        <p14:creationId xmlns:p14="http://schemas.microsoft.com/office/powerpoint/2010/main" val="343619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a:stretch>
        </a:blipFill>
        <a:effectLst/>
      </p:bgPr>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D6953-5F6D-48C5-9F35-B4D258A3D2B9}" type="datetimeFigureOut">
              <a:rPr lang="lv-LV" smtClean="0"/>
              <a:t>09.12.2022</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DA945-DA1A-432F-9105-57FCEF364D00}" type="slidenum">
              <a:rPr lang="lv-LV" smtClean="0"/>
              <a:t>‹#›</a:t>
            </a:fld>
            <a:endParaRPr lang="lv-LV"/>
          </a:p>
        </p:txBody>
      </p:sp>
    </p:spTree>
    <p:extLst>
      <p:ext uri="{BB962C8B-B14F-4D97-AF65-F5344CB8AC3E}">
        <p14:creationId xmlns:p14="http://schemas.microsoft.com/office/powerpoint/2010/main" val="319224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g"/><Relationship Id="rId11" Type="http://schemas.openxmlformats.org/officeDocument/2006/relationships/image" Target="../media/image19.jpeg"/><Relationship Id="rId5" Type="http://schemas.openxmlformats.org/officeDocument/2006/relationships/image" Target="../media/image13.jp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p:txBody>
          <a:bodyPr>
            <a:normAutofit fontScale="92500" lnSpcReduction="20000"/>
          </a:bodyPr>
          <a:lstStyle/>
          <a:p>
            <a:pPr marL="0" indent="0" algn="ctr">
              <a:buNone/>
            </a:pPr>
            <a:endParaRPr lang="lv-LV" dirty="0" smtClean="0"/>
          </a:p>
          <a:p>
            <a:pPr marL="0" indent="0" algn="ctr">
              <a:buNone/>
            </a:pPr>
            <a:endParaRPr lang="lv-LV" dirty="0"/>
          </a:p>
          <a:p>
            <a:pPr marL="0" indent="0" algn="ctr">
              <a:buNone/>
            </a:pPr>
            <a:r>
              <a:rPr lang="lv-LV" sz="8600" dirty="0" smtClean="0">
                <a:solidFill>
                  <a:schemeClr val="accent1">
                    <a:lumMod val="50000"/>
                  </a:schemeClr>
                </a:solidFill>
                <a:latin typeface="+mj-lt"/>
                <a:cs typeface="Arial" panose="020B0604020202020204" pitchFamily="34" charset="0"/>
              </a:rPr>
              <a:t>STIKLA SAJŪTA</a:t>
            </a:r>
          </a:p>
          <a:p>
            <a:pPr marL="0" indent="0" algn="ctr">
              <a:buNone/>
            </a:pPr>
            <a:r>
              <a:rPr lang="lv-LV" sz="6400" dirty="0" smtClean="0">
                <a:solidFill>
                  <a:schemeClr val="accent1">
                    <a:lumMod val="50000"/>
                  </a:schemeClr>
                </a:solidFill>
              </a:rPr>
              <a:t>_______________________</a:t>
            </a:r>
          </a:p>
          <a:p>
            <a:pPr marL="0" indent="0" algn="ctr">
              <a:buNone/>
            </a:pPr>
            <a:r>
              <a:rPr lang="lv-LV" sz="2200" dirty="0">
                <a:solidFill>
                  <a:schemeClr val="accent1">
                    <a:lumMod val="50000"/>
                  </a:schemeClr>
                </a:solidFill>
              </a:rPr>
              <a:t>Nr. </a:t>
            </a:r>
            <a:r>
              <a:rPr lang="lv-LV" sz="2200" dirty="0" smtClean="0">
                <a:solidFill>
                  <a:schemeClr val="accent1">
                    <a:lumMod val="50000"/>
                  </a:schemeClr>
                </a:solidFill>
              </a:rPr>
              <a:t>LKP2022/47/ projekta īstenotājs Līvānu </a:t>
            </a:r>
            <a:r>
              <a:rPr lang="lv-LV" sz="2200" dirty="0">
                <a:solidFill>
                  <a:schemeClr val="accent1">
                    <a:lumMod val="50000"/>
                  </a:schemeClr>
                </a:solidFill>
              </a:rPr>
              <a:t>n</a:t>
            </a:r>
            <a:r>
              <a:rPr lang="lv-LV" sz="2200" dirty="0" smtClean="0">
                <a:solidFill>
                  <a:schemeClr val="accent1">
                    <a:lumMod val="50000"/>
                  </a:schemeClr>
                </a:solidFill>
              </a:rPr>
              <a:t>ovada pašvaldība</a:t>
            </a:r>
            <a:endParaRPr lang="lv-LV" sz="2200" dirty="0">
              <a:solidFill>
                <a:schemeClr val="accent1">
                  <a:lumMod val="50000"/>
                </a:schemeClr>
              </a:solidFill>
            </a:endParaRPr>
          </a:p>
          <a:p>
            <a:pPr marL="0" indent="0" algn="ctr">
              <a:buNone/>
            </a:pPr>
            <a:endParaRPr lang="lv-LV" dirty="0" smtClean="0"/>
          </a:p>
          <a:p>
            <a:pPr marL="0" indent="0" algn="ctr">
              <a:buNone/>
            </a:pPr>
            <a:endParaRPr lang="lv-LV" dirty="0"/>
          </a:p>
          <a:p>
            <a:pPr marL="0" indent="0" algn="ctr">
              <a:buNone/>
            </a:pPr>
            <a:r>
              <a:rPr lang="lv-LV" dirty="0" smtClean="0">
                <a:solidFill>
                  <a:schemeClr val="accent1">
                    <a:lumMod val="50000"/>
                  </a:schemeClr>
                </a:solidFill>
              </a:rPr>
              <a:t>2022</a:t>
            </a:r>
            <a:endParaRPr lang="lv-LV" dirty="0">
              <a:solidFill>
                <a:schemeClr val="accent1">
                  <a:lumMod val="50000"/>
                </a:schemeClr>
              </a:solidFill>
            </a:endParaRPr>
          </a:p>
        </p:txBody>
      </p:sp>
    </p:spTree>
    <p:extLst>
      <p:ext uri="{BB962C8B-B14F-4D97-AF65-F5344CB8AC3E}">
        <p14:creationId xmlns:p14="http://schemas.microsoft.com/office/powerpoint/2010/main" val="572765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r>
              <a:rPr lang="lv-LV" sz="3200" b="1" dirty="0" smtClean="0">
                <a:solidFill>
                  <a:schemeClr val="accent1">
                    <a:lumMod val="50000"/>
                  </a:schemeClr>
                </a:solidFill>
              </a:rPr>
              <a:t>Projekta noslēguma un izstādes </a:t>
            </a:r>
            <a:r>
              <a:rPr lang="lv-LV" sz="3200" b="1" dirty="0" smtClean="0">
                <a:solidFill>
                  <a:schemeClr val="accent1">
                    <a:lumMod val="50000"/>
                  </a:schemeClr>
                </a:solidFill>
              </a:rPr>
              <a:t>«Stikla </a:t>
            </a:r>
            <a:r>
              <a:rPr lang="lv-LV" sz="3200" b="1" dirty="0" err="1" smtClean="0">
                <a:solidFill>
                  <a:schemeClr val="accent1">
                    <a:lumMod val="50000"/>
                  </a:schemeClr>
                </a:solidFill>
              </a:rPr>
              <a:t>sajūta»atklāšanas</a:t>
            </a:r>
            <a:r>
              <a:rPr lang="lv-LV" sz="3200" b="1" dirty="0" smtClean="0">
                <a:solidFill>
                  <a:schemeClr val="accent1">
                    <a:lumMod val="50000"/>
                  </a:schemeClr>
                </a:solidFill>
              </a:rPr>
              <a:t> </a:t>
            </a:r>
            <a:r>
              <a:rPr lang="lv-LV" sz="3200" b="1" dirty="0" smtClean="0">
                <a:solidFill>
                  <a:schemeClr val="accent1">
                    <a:lumMod val="50000"/>
                  </a:schemeClr>
                </a:solidFill>
              </a:rPr>
              <a:t>pasākums</a:t>
            </a:r>
            <a:r>
              <a:rPr lang="lv-LV" sz="3200" dirty="0" smtClean="0">
                <a:solidFill>
                  <a:schemeClr val="accent1">
                    <a:lumMod val="50000"/>
                  </a:schemeClr>
                </a:solidFill>
              </a:rPr>
              <a:t/>
            </a:r>
            <a:br>
              <a:rPr lang="lv-LV" sz="3200" dirty="0" smtClean="0">
                <a:solidFill>
                  <a:schemeClr val="accent1">
                    <a:lumMod val="50000"/>
                  </a:schemeClr>
                </a:solidFill>
              </a:rPr>
            </a:br>
            <a:r>
              <a:rPr lang="lv-LV" sz="3200" dirty="0" smtClean="0">
                <a:solidFill>
                  <a:schemeClr val="accent1">
                    <a:lumMod val="50000"/>
                  </a:schemeClr>
                </a:solidFill>
              </a:rPr>
              <a:t> 2022. gada 18.novembrī</a:t>
            </a:r>
            <a:endParaRPr lang="lv-LV" sz="3200" dirty="0">
              <a:solidFill>
                <a:schemeClr val="accent1">
                  <a:lumMod val="50000"/>
                </a:schemeClr>
              </a:solidFill>
            </a:endParaRPr>
          </a:p>
        </p:txBody>
      </p:sp>
      <p:pic>
        <p:nvPicPr>
          <p:cNvPr id="4" name="Satura vietturi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5611" y="1706942"/>
            <a:ext cx="9724767" cy="4400457"/>
          </a:xfrm>
        </p:spPr>
      </p:pic>
    </p:spTree>
    <p:extLst>
      <p:ext uri="{BB962C8B-B14F-4D97-AF65-F5344CB8AC3E}">
        <p14:creationId xmlns:p14="http://schemas.microsoft.com/office/powerpoint/2010/main" val="201823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01129" y="408500"/>
            <a:ext cx="10515600" cy="1325563"/>
          </a:xfrm>
        </p:spPr>
        <p:txBody>
          <a:bodyPr>
            <a:normAutofit fontScale="90000"/>
          </a:bodyPr>
          <a:lstStyle/>
          <a:p>
            <a:r>
              <a:rPr lang="lv-LV" sz="3200" b="1" dirty="0">
                <a:solidFill>
                  <a:schemeClr val="accent1">
                    <a:lumMod val="50000"/>
                  </a:schemeClr>
                </a:solidFill>
              </a:rPr>
              <a:t>Projekta noslēguma un izstādes </a:t>
            </a:r>
            <a:r>
              <a:rPr lang="lv-LV" sz="3200" b="1" dirty="0" smtClean="0">
                <a:solidFill>
                  <a:schemeClr val="accent1">
                    <a:lumMod val="50000"/>
                  </a:schemeClr>
                </a:solidFill>
              </a:rPr>
              <a:t>«Stikla sajūta» atklāšanas </a:t>
            </a:r>
            <a:r>
              <a:rPr lang="lv-LV" sz="3200" b="1" dirty="0">
                <a:solidFill>
                  <a:schemeClr val="accent1">
                    <a:lumMod val="50000"/>
                  </a:schemeClr>
                </a:solidFill>
              </a:rPr>
              <a:t>pasākums</a:t>
            </a:r>
            <a:r>
              <a:rPr lang="lv-LV" sz="3200" dirty="0">
                <a:solidFill>
                  <a:schemeClr val="accent1">
                    <a:lumMod val="50000"/>
                  </a:schemeClr>
                </a:solidFill>
              </a:rPr>
              <a:t/>
            </a:r>
            <a:br>
              <a:rPr lang="lv-LV" sz="3200" dirty="0">
                <a:solidFill>
                  <a:schemeClr val="accent1">
                    <a:lumMod val="50000"/>
                  </a:schemeClr>
                </a:solidFill>
              </a:rPr>
            </a:br>
            <a:r>
              <a:rPr lang="lv-LV" sz="3200" dirty="0">
                <a:solidFill>
                  <a:schemeClr val="accent1">
                    <a:lumMod val="50000"/>
                  </a:schemeClr>
                </a:solidFill>
              </a:rPr>
              <a:t> 2022. gada 18.novembrī</a:t>
            </a:r>
            <a:endParaRPr lang="lv-LV" sz="3200" dirty="0"/>
          </a:p>
        </p:txBody>
      </p:sp>
      <p:pic>
        <p:nvPicPr>
          <p:cNvPr id="1026" name="Picture 2" descr="C:\Users\Ilze.Griezane\Documents\Projekti\Projekts\Stikla sajūta\Foto-Stikla sajuta\2022-11-18 izstādes atkl (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367" y="1734063"/>
            <a:ext cx="7685903" cy="5123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55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sz="3200" b="1" dirty="0">
                <a:solidFill>
                  <a:schemeClr val="accent1">
                    <a:lumMod val="50000"/>
                  </a:schemeClr>
                </a:solidFill>
              </a:rPr>
              <a:t>Projekta noslēguma un izstādes atklāšanas pasākums</a:t>
            </a:r>
            <a:r>
              <a:rPr lang="lv-LV" sz="3200" dirty="0">
                <a:solidFill>
                  <a:schemeClr val="accent1">
                    <a:lumMod val="50000"/>
                  </a:schemeClr>
                </a:solidFill>
              </a:rPr>
              <a:t/>
            </a:r>
            <a:br>
              <a:rPr lang="lv-LV" sz="3200" dirty="0">
                <a:solidFill>
                  <a:schemeClr val="accent1">
                    <a:lumMod val="50000"/>
                  </a:schemeClr>
                </a:solidFill>
              </a:rPr>
            </a:br>
            <a:r>
              <a:rPr lang="lv-LV" sz="3200" dirty="0">
                <a:solidFill>
                  <a:schemeClr val="accent1">
                    <a:lumMod val="50000"/>
                  </a:schemeClr>
                </a:solidFill>
              </a:rPr>
              <a:t> 2022. gada 18.novembrī</a:t>
            </a:r>
            <a:endParaRPr lang="lv-LV" sz="3200" dirty="0"/>
          </a:p>
        </p:txBody>
      </p:sp>
      <p:pic>
        <p:nvPicPr>
          <p:cNvPr id="4" name="Satura vietturi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1070" y="1519628"/>
            <a:ext cx="6487676" cy="4325117"/>
          </a:xfrm>
        </p:spPr>
      </p:pic>
      <p:pic>
        <p:nvPicPr>
          <p:cNvPr id="6" name="Attēl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427" y="1097682"/>
            <a:ext cx="3958293" cy="2638861"/>
          </a:xfrm>
          <a:prstGeom prst="rect">
            <a:avLst/>
          </a:prstGeom>
        </p:spPr>
      </p:pic>
      <p:pic>
        <p:nvPicPr>
          <p:cNvPr id="7" name="Attēls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8427" y="4024168"/>
            <a:ext cx="4065396" cy="2710264"/>
          </a:xfrm>
          <a:prstGeom prst="rect">
            <a:avLst/>
          </a:prstGeom>
        </p:spPr>
      </p:pic>
    </p:spTree>
    <p:extLst>
      <p:ext uri="{BB962C8B-B14F-4D97-AF65-F5344CB8AC3E}">
        <p14:creationId xmlns:p14="http://schemas.microsoft.com/office/powerpoint/2010/main" val="1291135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sz="3200" b="1" dirty="0">
                <a:solidFill>
                  <a:schemeClr val="accent1">
                    <a:lumMod val="50000"/>
                  </a:schemeClr>
                </a:solidFill>
              </a:rPr>
              <a:t>Projekta noslēguma un izstādes atklāšanas pasākums</a:t>
            </a:r>
            <a:r>
              <a:rPr lang="lv-LV" sz="3200" dirty="0">
                <a:solidFill>
                  <a:schemeClr val="accent1">
                    <a:lumMod val="50000"/>
                  </a:schemeClr>
                </a:solidFill>
              </a:rPr>
              <a:t/>
            </a:r>
            <a:br>
              <a:rPr lang="lv-LV" sz="3200" dirty="0">
                <a:solidFill>
                  <a:schemeClr val="accent1">
                    <a:lumMod val="50000"/>
                  </a:schemeClr>
                </a:solidFill>
              </a:rPr>
            </a:br>
            <a:r>
              <a:rPr lang="lv-LV" sz="3200" dirty="0">
                <a:solidFill>
                  <a:schemeClr val="accent1">
                    <a:lumMod val="50000"/>
                  </a:schemeClr>
                </a:solidFill>
              </a:rPr>
              <a:t> 2022. gada 18.novembrī</a:t>
            </a:r>
            <a:endParaRPr lang="lv-LV" sz="3200" dirty="0"/>
          </a:p>
        </p:txBody>
      </p:sp>
      <p:pic>
        <p:nvPicPr>
          <p:cNvPr id="4" name="Satura vietturi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9556" y="1797907"/>
            <a:ext cx="6320481" cy="4213655"/>
          </a:xfrm>
        </p:spPr>
      </p:pic>
      <p:pic>
        <p:nvPicPr>
          <p:cNvPr id="8" name="Attēls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0475" y="3818235"/>
            <a:ext cx="4089082" cy="2726055"/>
          </a:xfrm>
          <a:prstGeom prst="rect">
            <a:avLst/>
          </a:prstGeom>
        </p:spPr>
      </p:pic>
      <p:pic>
        <p:nvPicPr>
          <p:cNvPr id="9" name="Attēls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0474" y="1009119"/>
            <a:ext cx="3943633" cy="2629089"/>
          </a:xfrm>
          <a:prstGeom prst="rect">
            <a:avLst/>
          </a:prstGeom>
        </p:spPr>
      </p:pic>
    </p:spTree>
    <p:extLst>
      <p:ext uri="{BB962C8B-B14F-4D97-AF65-F5344CB8AC3E}">
        <p14:creationId xmlns:p14="http://schemas.microsoft.com/office/powerpoint/2010/main" val="780520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65205" y="5678531"/>
            <a:ext cx="10515600" cy="1325563"/>
          </a:xfrm>
        </p:spPr>
        <p:txBody>
          <a:bodyPr>
            <a:normAutofit/>
          </a:bodyPr>
          <a:lstStyle/>
          <a:p>
            <a:r>
              <a:rPr lang="lv-LV" sz="3200" b="1" dirty="0" smtClean="0">
                <a:solidFill>
                  <a:schemeClr val="accent1">
                    <a:lumMod val="50000"/>
                  </a:schemeClr>
                </a:solidFill>
              </a:rPr>
              <a:t>Izstāde «Stikla sajūta »Līvānu stikla un amatniecības centrā</a:t>
            </a:r>
            <a:endParaRPr lang="lv-LV" sz="3200" dirty="0"/>
          </a:p>
        </p:txBody>
      </p:sp>
      <p:pic>
        <p:nvPicPr>
          <p:cNvPr id="3" name="Satura vietturis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0141" y="515808"/>
            <a:ext cx="7093951" cy="5320463"/>
          </a:xfrm>
        </p:spPr>
      </p:pic>
    </p:spTree>
    <p:extLst>
      <p:ext uri="{BB962C8B-B14F-4D97-AF65-F5344CB8AC3E}">
        <p14:creationId xmlns:p14="http://schemas.microsoft.com/office/powerpoint/2010/main" val="3750421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04567" y="414552"/>
            <a:ext cx="3906795" cy="5084205"/>
          </a:xfrm>
        </p:spPr>
        <p:txBody>
          <a:bodyPr>
            <a:normAutofit/>
          </a:bodyPr>
          <a:lstStyle/>
          <a:p>
            <a:r>
              <a:rPr lang="lv-LV" sz="3200" dirty="0">
                <a:solidFill>
                  <a:schemeClr val="accent1">
                    <a:lumMod val="50000"/>
                  </a:schemeClr>
                </a:solidFill>
              </a:rPr>
              <a:t>Tradīcija radīt stikla mākslas darbus Līvānos ir unikāla, saglabājama un attīstāma arī turpmāk!</a:t>
            </a:r>
            <a:br>
              <a:rPr lang="lv-LV" sz="3200" dirty="0">
                <a:solidFill>
                  <a:schemeClr val="accent1">
                    <a:lumMod val="50000"/>
                  </a:schemeClr>
                </a:solidFill>
              </a:rPr>
            </a:br>
            <a:endParaRPr lang="lv-LV" sz="3200" dirty="0">
              <a:solidFill>
                <a:schemeClr val="accent1">
                  <a:lumMod val="50000"/>
                </a:schemeClr>
              </a:solidFill>
            </a:endParaRPr>
          </a:p>
        </p:txBody>
      </p:sp>
      <p:pic>
        <p:nvPicPr>
          <p:cNvPr id="6" name="Attēls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7285" y="605480"/>
            <a:ext cx="7479957" cy="5609968"/>
          </a:xfrm>
          <a:prstGeom prst="rect">
            <a:avLst/>
          </a:prstGeom>
        </p:spPr>
      </p:pic>
    </p:spTree>
    <p:extLst>
      <p:ext uri="{BB962C8B-B14F-4D97-AF65-F5344CB8AC3E}">
        <p14:creationId xmlns:p14="http://schemas.microsoft.com/office/powerpoint/2010/main" val="2850920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6289588" y="618523"/>
            <a:ext cx="5125995" cy="5830974"/>
          </a:xfrm>
        </p:spPr>
        <p:txBody>
          <a:bodyPr>
            <a:normAutofit/>
          </a:bodyPr>
          <a:lstStyle/>
          <a:p>
            <a:pPr marL="0" indent="0">
              <a:buNone/>
            </a:pPr>
            <a:r>
              <a:rPr lang="lv-LV" dirty="0">
                <a:solidFill>
                  <a:schemeClr val="accent1">
                    <a:lumMod val="50000"/>
                  </a:schemeClr>
                </a:solidFill>
              </a:rPr>
              <a:t>“Stikls ir trausls, taču ļoti izturīgs materiāls, kā cilvēks” tā saka stikla mākslinieki. Līvānos stiklam ir atvēlēta īpaša vieta, bet aiz katra stikla izstrādājuma ir cilvēks, kas to ir radījis. Projekta mērķis ir aktualizēt Līvānu stikla mantojumu, radīt jaunus </a:t>
            </a:r>
            <a:r>
              <a:rPr lang="lv-LV" dirty="0" err="1">
                <a:solidFill>
                  <a:schemeClr val="accent1">
                    <a:lumMod val="50000"/>
                  </a:schemeClr>
                </a:solidFill>
              </a:rPr>
              <a:t>autordarbus</a:t>
            </a:r>
            <a:r>
              <a:rPr lang="lv-LV" dirty="0">
                <a:solidFill>
                  <a:schemeClr val="accent1">
                    <a:lumMod val="50000"/>
                  </a:schemeClr>
                </a:solidFill>
              </a:rPr>
              <a:t> balstītus Līvānu stikla izstrādes vēsturiskajās tradīcijās,  izceļot konkrētas personības- stikla māksliniekus, stikla mākslas darba autorus. </a:t>
            </a:r>
            <a:endParaRPr lang="lv-LV" dirty="0"/>
          </a:p>
        </p:txBody>
      </p:sp>
      <p:pic>
        <p:nvPicPr>
          <p:cNvPr id="3" name="Attēls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61645" y="1283385"/>
            <a:ext cx="5318897" cy="3989173"/>
          </a:xfrm>
          <a:prstGeom prst="rect">
            <a:avLst/>
          </a:prstGeom>
        </p:spPr>
      </p:pic>
    </p:spTree>
    <p:extLst>
      <p:ext uri="{BB962C8B-B14F-4D97-AF65-F5344CB8AC3E}">
        <p14:creationId xmlns:p14="http://schemas.microsoft.com/office/powerpoint/2010/main" val="3471788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p:cNvSpPr>
            <a:spLocks noGrp="1"/>
          </p:cNvSpPr>
          <p:nvPr>
            <p:ph type="title"/>
          </p:nvPr>
        </p:nvSpPr>
        <p:spPr>
          <a:xfrm>
            <a:off x="578708" y="1149178"/>
            <a:ext cx="10515600" cy="4151870"/>
          </a:xfrm>
        </p:spPr>
        <p:txBody>
          <a:bodyPr>
            <a:normAutofit/>
          </a:bodyPr>
          <a:lstStyle/>
          <a:p>
            <a:r>
              <a:rPr lang="lv-LV" sz="2800" b="1" dirty="0" smtClean="0">
                <a:solidFill>
                  <a:schemeClr val="accent1">
                    <a:lumMod val="50000"/>
                  </a:schemeClr>
                </a:solidFill>
              </a:rPr>
              <a:t>Latgales kultūras programmas atbalsts 5000 EUR</a:t>
            </a:r>
            <a:r>
              <a:rPr lang="lv-LV" sz="2800" b="1" dirty="0">
                <a:solidFill>
                  <a:schemeClr val="accent1">
                    <a:lumMod val="50000"/>
                  </a:schemeClr>
                </a:solidFill>
              </a:rPr>
              <a:t/>
            </a:r>
            <a:br>
              <a:rPr lang="lv-LV" sz="2800" b="1" dirty="0">
                <a:solidFill>
                  <a:schemeClr val="accent1">
                    <a:lumMod val="50000"/>
                  </a:schemeClr>
                </a:solidFill>
              </a:rPr>
            </a:br>
            <a:r>
              <a:rPr lang="lv-LV" sz="2800" b="1" dirty="0" smtClean="0">
                <a:solidFill>
                  <a:schemeClr val="accent1">
                    <a:lumMod val="50000"/>
                  </a:schemeClr>
                </a:solidFill>
              </a:rPr>
              <a:t>Projekta mērķis</a:t>
            </a:r>
            <a:r>
              <a:rPr lang="lv-LV" sz="2800" b="1" dirty="0">
                <a:solidFill>
                  <a:schemeClr val="accent1">
                    <a:lumMod val="50000"/>
                  </a:schemeClr>
                </a:solidFill>
              </a:rPr>
              <a:t>:</a:t>
            </a:r>
            <a:r>
              <a:rPr lang="lv-LV" sz="2800" dirty="0">
                <a:solidFill>
                  <a:schemeClr val="accent1">
                    <a:lumMod val="50000"/>
                  </a:schemeClr>
                </a:solidFill>
              </a:rPr>
              <a:t/>
            </a:r>
            <a:br>
              <a:rPr lang="lv-LV" sz="2800" dirty="0">
                <a:solidFill>
                  <a:schemeClr val="accent1">
                    <a:lumMod val="50000"/>
                  </a:schemeClr>
                </a:solidFill>
              </a:rPr>
            </a:br>
            <a:r>
              <a:rPr lang="lv-LV" sz="2800" dirty="0">
                <a:solidFill>
                  <a:schemeClr val="accent1">
                    <a:lumMod val="50000"/>
                  </a:schemeClr>
                </a:solidFill>
              </a:rPr>
              <a:t>Aktualizēt un saglabāt tradīciju izgatavot stikla mākslas darbus balstītus Līvānu stikla izstrādes tradīcijās. Veidot stikla nozarē strādājošo mākslinieku paaudžu sadarbību un pārmantojamību. Papildināt un uzlabot mākslas un kultūras norises Latgales reģionā un nodrošināt profesionālās mākslas pieejamību.</a:t>
            </a:r>
            <a:br>
              <a:rPr lang="lv-LV" sz="2800" dirty="0">
                <a:solidFill>
                  <a:schemeClr val="accent1">
                    <a:lumMod val="50000"/>
                  </a:schemeClr>
                </a:solidFill>
              </a:rPr>
            </a:br>
            <a:r>
              <a:rPr lang="lv-LV" sz="2800" b="1" dirty="0" smtClean="0">
                <a:solidFill>
                  <a:schemeClr val="accent1">
                    <a:lumMod val="50000"/>
                  </a:schemeClr>
                </a:solidFill>
              </a:rPr>
              <a:t>Projekta norises laiks: No 20022 gada 15.maija līdz 15.decembrim</a:t>
            </a:r>
            <a:br>
              <a:rPr lang="lv-LV" sz="2800" b="1" dirty="0" smtClean="0">
                <a:solidFill>
                  <a:schemeClr val="accent1">
                    <a:lumMod val="50000"/>
                  </a:schemeClr>
                </a:solidFill>
              </a:rPr>
            </a:br>
            <a:r>
              <a:rPr lang="lv-LV" sz="2800" b="1" dirty="0" smtClean="0">
                <a:solidFill>
                  <a:schemeClr val="accent1">
                    <a:lumMod val="50000"/>
                  </a:schemeClr>
                </a:solidFill>
              </a:rPr>
              <a:t>Projekta norises vieta: Līvānu stikla un amatniecības centrs</a:t>
            </a:r>
            <a:br>
              <a:rPr lang="lv-LV" sz="2800" b="1" dirty="0" smtClean="0">
                <a:solidFill>
                  <a:schemeClr val="accent1">
                    <a:lumMod val="50000"/>
                  </a:schemeClr>
                </a:solidFill>
              </a:rPr>
            </a:br>
            <a:r>
              <a:rPr lang="lv-LV" sz="2800" b="1" dirty="0" smtClean="0">
                <a:solidFill>
                  <a:schemeClr val="accent1">
                    <a:lumMod val="50000"/>
                  </a:schemeClr>
                </a:solidFill>
              </a:rPr>
              <a:t>Projekta vadītājs: Ilze </a:t>
            </a:r>
            <a:r>
              <a:rPr lang="lv-LV" sz="2800" b="1" dirty="0" err="1" smtClean="0">
                <a:solidFill>
                  <a:schemeClr val="accent1">
                    <a:lumMod val="50000"/>
                  </a:schemeClr>
                </a:solidFill>
              </a:rPr>
              <a:t>Griezāne</a:t>
            </a:r>
            <a:endParaRPr lang="lv-LV" sz="2800" b="1" dirty="0">
              <a:solidFill>
                <a:schemeClr val="accent1">
                  <a:lumMod val="50000"/>
                </a:schemeClr>
              </a:solidFill>
            </a:endParaRPr>
          </a:p>
        </p:txBody>
      </p:sp>
    </p:spTree>
    <p:extLst>
      <p:ext uri="{BB962C8B-B14F-4D97-AF65-F5344CB8AC3E}">
        <p14:creationId xmlns:p14="http://schemas.microsoft.com/office/powerpoint/2010/main" val="2602237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a vietturis 2"/>
          <p:cNvSpPr>
            <a:spLocks noGrp="1"/>
          </p:cNvSpPr>
          <p:nvPr>
            <p:ph type="body" idx="1"/>
          </p:nvPr>
        </p:nvSpPr>
        <p:spPr>
          <a:xfrm>
            <a:off x="856564" y="1161535"/>
            <a:ext cx="10515600" cy="5152768"/>
          </a:xfrm>
        </p:spPr>
        <p:txBody>
          <a:bodyPr>
            <a:normAutofit lnSpcReduction="10000"/>
          </a:bodyPr>
          <a:lstStyle/>
          <a:p>
            <a:r>
              <a:rPr lang="lv-LV" b="1" dirty="0" smtClean="0">
                <a:solidFill>
                  <a:schemeClr val="accent1">
                    <a:lumMod val="50000"/>
                  </a:schemeClr>
                </a:solidFill>
                <a:latin typeface="+mj-lt"/>
              </a:rPr>
              <a:t>Projektā «Stikla sajūta» tika īstenots:</a:t>
            </a:r>
          </a:p>
          <a:p>
            <a:pPr marL="342900" indent="-342900">
              <a:buFont typeface="Arial" panose="020B0604020202020204" pitchFamily="34" charset="0"/>
              <a:buChar char="•"/>
            </a:pPr>
            <a:r>
              <a:rPr lang="lv-LV" dirty="0" smtClean="0">
                <a:solidFill>
                  <a:schemeClr val="accent1">
                    <a:lumMod val="50000"/>
                  </a:schemeClr>
                </a:solidFill>
                <a:latin typeface="+mj-lt"/>
              </a:rPr>
              <a:t>Stikla mākslinieku rezidences, kuru laikā tapa unikāli </a:t>
            </a:r>
            <a:r>
              <a:rPr lang="lv-LV" dirty="0" err="1" smtClean="0">
                <a:solidFill>
                  <a:schemeClr val="accent1">
                    <a:lumMod val="50000"/>
                  </a:schemeClr>
                </a:solidFill>
                <a:latin typeface="+mj-lt"/>
              </a:rPr>
              <a:t>autordarbi</a:t>
            </a:r>
            <a:r>
              <a:rPr lang="lv-LV" dirty="0" smtClean="0">
                <a:solidFill>
                  <a:schemeClr val="accent1">
                    <a:lumMod val="50000"/>
                  </a:schemeClr>
                </a:solidFill>
                <a:latin typeface="+mj-lt"/>
              </a:rPr>
              <a:t> </a:t>
            </a:r>
            <a:r>
              <a:rPr lang="lv-LV" dirty="0">
                <a:solidFill>
                  <a:schemeClr val="accent1">
                    <a:lumMod val="50000"/>
                  </a:schemeClr>
                </a:solidFill>
                <a:latin typeface="+mj-lt"/>
              </a:rPr>
              <a:t> </a:t>
            </a:r>
            <a:r>
              <a:rPr lang="lv-LV" dirty="0" smtClean="0">
                <a:solidFill>
                  <a:schemeClr val="accent1">
                    <a:lumMod val="50000"/>
                  </a:schemeClr>
                </a:solidFill>
                <a:latin typeface="+mj-lt"/>
              </a:rPr>
              <a:t>ar stikla pūtēja Aleksandra </a:t>
            </a:r>
            <a:r>
              <a:rPr lang="lv-LV" dirty="0" err="1" smtClean="0">
                <a:solidFill>
                  <a:schemeClr val="accent1">
                    <a:lumMod val="50000"/>
                  </a:schemeClr>
                </a:solidFill>
                <a:latin typeface="+mj-lt"/>
              </a:rPr>
              <a:t>Logvina</a:t>
            </a:r>
            <a:r>
              <a:rPr lang="lv-LV" dirty="0" smtClean="0">
                <a:solidFill>
                  <a:schemeClr val="accent1">
                    <a:lumMod val="50000"/>
                  </a:schemeClr>
                </a:solidFill>
                <a:latin typeface="+mj-lt"/>
              </a:rPr>
              <a:t> palīdzību. Iedvesma gūta Līvānu stikla vēsturiskajās izstrādes tradīcijās ekspozīcijā «Līvānu stikla muzejs».</a:t>
            </a:r>
          </a:p>
          <a:p>
            <a:pPr marL="342900" indent="-342900">
              <a:buFont typeface="Arial" panose="020B0604020202020204" pitchFamily="34" charset="0"/>
              <a:buChar char="•"/>
            </a:pPr>
            <a:r>
              <a:rPr lang="lv-LV" dirty="0" smtClean="0">
                <a:solidFill>
                  <a:schemeClr val="accent1">
                    <a:lumMod val="50000"/>
                  </a:schemeClr>
                </a:solidFill>
                <a:latin typeface="+mj-lt"/>
              </a:rPr>
              <a:t>Iesaistīti 5 bijušie Līvānu stikla fabrikas mākslinieki un 6 nozarē </a:t>
            </a:r>
            <a:r>
              <a:rPr lang="lv-LV" dirty="0" smtClean="0">
                <a:solidFill>
                  <a:schemeClr val="accent1">
                    <a:lumMod val="50000"/>
                  </a:schemeClr>
                </a:solidFill>
                <a:latin typeface="+mj-lt"/>
              </a:rPr>
              <a:t>strādājošie </a:t>
            </a:r>
            <a:r>
              <a:rPr lang="lv-LV" dirty="0" smtClean="0">
                <a:solidFill>
                  <a:schemeClr val="accent1">
                    <a:lumMod val="50000"/>
                  </a:schemeClr>
                </a:solidFill>
                <a:latin typeface="+mj-lt"/>
              </a:rPr>
              <a:t>mākslinieki. Kopumā 11 stikla mākslinieki.</a:t>
            </a:r>
          </a:p>
          <a:p>
            <a:pPr marL="342900" indent="-342900">
              <a:buFont typeface="Arial" panose="020B0604020202020204" pitchFamily="34" charset="0"/>
              <a:buChar char="•"/>
            </a:pPr>
            <a:r>
              <a:rPr lang="lv-LV" dirty="0" smtClean="0">
                <a:solidFill>
                  <a:schemeClr val="accent1">
                    <a:lumMod val="50000"/>
                  </a:schemeClr>
                </a:solidFill>
                <a:latin typeface="+mj-lt"/>
              </a:rPr>
              <a:t>Nointervēti un uzņemti 11 video par katra mākslinieka stikla sajūtu</a:t>
            </a:r>
            <a:r>
              <a:rPr lang="lv-LV" dirty="0" smtClean="0">
                <a:solidFill>
                  <a:schemeClr val="accent1">
                    <a:lumMod val="50000"/>
                  </a:schemeClr>
                </a:solidFill>
                <a:latin typeface="+mj-lt"/>
              </a:rPr>
              <a:t>.</a:t>
            </a:r>
          </a:p>
          <a:p>
            <a:pPr marL="342900" indent="-342900">
              <a:buFont typeface="Arial" panose="020B0604020202020204" pitchFamily="34" charset="0"/>
              <a:buChar char="•"/>
            </a:pPr>
            <a:r>
              <a:rPr lang="lv-LV" dirty="0" smtClean="0">
                <a:solidFill>
                  <a:schemeClr val="accent1">
                    <a:lumMod val="50000"/>
                  </a:schemeClr>
                </a:solidFill>
                <a:latin typeface="+mj-lt"/>
              </a:rPr>
              <a:t>Iegūta vērtīga informācija par laiku, kad viņi strādāja Līvānu stikla fabrikā.</a:t>
            </a:r>
            <a:endParaRPr lang="lv-LV" dirty="0" smtClean="0">
              <a:solidFill>
                <a:schemeClr val="accent1">
                  <a:lumMod val="50000"/>
                </a:schemeClr>
              </a:solidFill>
              <a:latin typeface="+mj-lt"/>
            </a:endParaRPr>
          </a:p>
          <a:p>
            <a:pPr marL="342900" indent="-342900">
              <a:buFont typeface="Arial" panose="020B0604020202020204" pitchFamily="34" charset="0"/>
              <a:buChar char="•"/>
            </a:pPr>
            <a:r>
              <a:rPr lang="lv-LV" dirty="0" smtClean="0">
                <a:solidFill>
                  <a:schemeClr val="accent1">
                    <a:lumMod val="50000"/>
                  </a:schemeClr>
                </a:solidFill>
                <a:latin typeface="+mj-lt"/>
              </a:rPr>
              <a:t>Līvānu stikla un amatniecības centra krājums papildināts ar 12 mūsdienu stikla mākslas darbiem. </a:t>
            </a:r>
          </a:p>
          <a:p>
            <a:pPr marL="342900" indent="-342900">
              <a:buFont typeface="Arial" panose="020B0604020202020204" pitchFamily="34" charset="0"/>
              <a:buChar char="•"/>
            </a:pPr>
            <a:r>
              <a:rPr lang="lv-LV" dirty="0" smtClean="0">
                <a:solidFill>
                  <a:schemeClr val="accent1">
                    <a:lumMod val="50000"/>
                  </a:schemeClr>
                </a:solidFill>
                <a:latin typeface="+mj-lt"/>
              </a:rPr>
              <a:t>Izveidotas atklātnes un izveidota izstāde ar stikla mākslas darbiem. </a:t>
            </a:r>
          </a:p>
          <a:p>
            <a:pPr marL="342900" indent="-342900">
              <a:buFont typeface="Arial" panose="020B0604020202020204" pitchFamily="34" charset="0"/>
              <a:buChar char="•"/>
            </a:pPr>
            <a:r>
              <a:rPr lang="lv-LV" dirty="0" smtClean="0">
                <a:solidFill>
                  <a:schemeClr val="accent1">
                    <a:lumMod val="50000"/>
                  </a:schemeClr>
                </a:solidFill>
                <a:latin typeface="+mj-lt"/>
              </a:rPr>
              <a:t>2022.gada 18.novembrī noorganizēts projekta noslēguma un izstādes «Stikla sajūta» atklāšanas pasākums. </a:t>
            </a:r>
          </a:p>
          <a:p>
            <a:pPr marL="342900" indent="-342900">
              <a:buFont typeface="Arial" panose="020B0604020202020204" pitchFamily="34" charset="0"/>
              <a:buChar char="•"/>
            </a:pPr>
            <a:endParaRPr lang="lv-LV" dirty="0" smtClean="0"/>
          </a:p>
          <a:p>
            <a:endParaRPr lang="lv-LV" dirty="0"/>
          </a:p>
        </p:txBody>
      </p:sp>
    </p:spTree>
    <p:extLst>
      <p:ext uri="{BB962C8B-B14F-4D97-AF65-F5344CB8AC3E}">
        <p14:creationId xmlns:p14="http://schemas.microsoft.com/office/powerpoint/2010/main" val="308000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838200" y="1788555"/>
            <a:ext cx="10515600" cy="4351338"/>
          </a:xfrm>
        </p:spPr>
        <p:txBody>
          <a:bodyPr>
            <a:normAutofit/>
          </a:bodyPr>
          <a:lstStyle/>
          <a:p>
            <a:r>
              <a:rPr lang="lv-LV" dirty="0" smtClean="0">
                <a:solidFill>
                  <a:schemeClr val="accent1">
                    <a:lumMod val="50000"/>
                  </a:schemeClr>
                </a:solidFill>
              </a:rPr>
              <a:t>Rezidences </a:t>
            </a:r>
            <a:r>
              <a:rPr lang="lv-LV" dirty="0">
                <a:solidFill>
                  <a:schemeClr val="accent1">
                    <a:lumMod val="50000"/>
                  </a:schemeClr>
                </a:solidFill>
              </a:rPr>
              <a:t>laikā satikās 2 </a:t>
            </a:r>
            <a:r>
              <a:rPr lang="lv-LV" dirty="0" smtClean="0">
                <a:solidFill>
                  <a:schemeClr val="accent1">
                    <a:lumMod val="50000"/>
                  </a:schemeClr>
                </a:solidFill>
              </a:rPr>
              <a:t>stikla mākslinieki</a:t>
            </a:r>
            <a:r>
              <a:rPr lang="lv-LV" dirty="0">
                <a:solidFill>
                  <a:schemeClr val="accent1">
                    <a:lumMod val="50000"/>
                  </a:schemeClr>
                </a:solidFill>
              </a:rPr>
              <a:t>. Tās bija domu, radošas sinerģijas un pieredzes apmaiņas dienas. Rezidencēs piedalījās:</a:t>
            </a:r>
          </a:p>
          <a:p>
            <a:pPr lvl="0"/>
            <a:r>
              <a:rPr lang="lv-LV" dirty="0">
                <a:solidFill>
                  <a:schemeClr val="accent1">
                    <a:lumMod val="50000"/>
                  </a:schemeClr>
                </a:solidFill>
              </a:rPr>
              <a:t>Aīda </a:t>
            </a:r>
            <a:r>
              <a:rPr lang="lv-LV" dirty="0" err="1">
                <a:solidFill>
                  <a:schemeClr val="accent1">
                    <a:lumMod val="50000"/>
                  </a:schemeClr>
                </a:solidFill>
              </a:rPr>
              <a:t>Rotčenkova</a:t>
            </a:r>
            <a:r>
              <a:rPr lang="lv-LV" dirty="0">
                <a:solidFill>
                  <a:schemeClr val="accent1">
                    <a:lumMod val="50000"/>
                  </a:schemeClr>
                </a:solidFill>
              </a:rPr>
              <a:t> , Vineta Groza;</a:t>
            </a:r>
          </a:p>
          <a:p>
            <a:pPr lvl="0"/>
            <a:r>
              <a:rPr lang="lv-LV" dirty="0">
                <a:solidFill>
                  <a:schemeClr val="accent1">
                    <a:lumMod val="50000"/>
                  </a:schemeClr>
                </a:solidFill>
              </a:rPr>
              <a:t>Ludmila, </a:t>
            </a:r>
            <a:r>
              <a:rPr lang="lv-LV" dirty="0" err="1">
                <a:solidFill>
                  <a:schemeClr val="accent1">
                    <a:lumMod val="50000"/>
                  </a:schemeClr>
                </a:solidFill>
              </a:rPr>
              <a:t>Safronova</a:t>
            </a:r>
            <a:r>
              <a:rPr lang="lv-LV" dirty="0">
                <a:solidFill>
                  <a:schemeClr val="accent1">
                    <a:lumMod val="50000"/>
                  </a:schemeClr>
                </a:solidFill>
              </a:rPr>
              <a:t>, Anna </a:t>
            </a:r>
            <a:r>
              <a:rPr lang="lv-LV" dirty="0" err="1">
                <a:solidFill>
                  <a:schemeClr val="accent1">
                    <a:lumMod val="50000"/>
                  </a:schemeClr>
                </a:solidFill>
              </a:rPr>
              <a:t>Varnase</a:t>
            </a:r>
            <a:r>
              <a:rPr lang="lv-LV" dirty="0">
                <a:solidFill>
                  <a:schemeClr val="accent1">
                    <a:lumMod val="50000"/>
                  </a:schemeClr>
                </a:solidFill>
              </a:rPr>
              <a:t> </a:t>
            </a:r>
            <a:r>
              <a:rPr lang="lv-LV" dirty="0" err="1">
                <a:solidFill>
                  <a:schemeClr val="accent1">
                    <a:lumMod val="50000"/>
                  </a:schemeClr>
                </a:solidFill>
              </a:rPr>
              <a:t>Heinsberga</a:t>
            </a:r>
            <a:r>
              <a:rPr lang="lv-LV" dirty="0">
                <a:solidFill>
                  <a:schemeClr val="accent1">
                    <a:lumMod val="50000"/>
                  </a:schemeClr>
                </a:solidFill>
              </a:rPr>
              <a:t>;</a:t>
            </a:r>
          </a:p>
          <a:p>
            <a:pPr lvl="0"/>
            <a:r>
              <a:rPr lang="lv-LV" dirty="0">
                <a:solidFill>
                  <a:schemeClr val="accent1">
                    <a:lumMod val="50000"/>
                  </a:schemeClr>
                </a:solidFill>
              </a:rPr>
              <a:t>Ieva </a:t>
            </a:r>
            <a:r>
              <a:rPr lang="lv-LV" dirty="0" err="1">
                <a:solidFill>
                  <a:schemeClr val="accent1">
                    <a:lumMod val="50000"/>
                  </a:schemeClr>
                </a:solidFill>
              </a:rPr>
              <a:t>Birģele</a:t>
            </a:r>
            <a:r>
              <a:rPr lang="lv-LV" dirty="0">
                <a:solidFill>
                  <a:schemeClr val="accent1">
                    <a:lumMod val="50000"/>
                  </a:schemeClr>
                </a:solidFill>
              </a:rPr>
              <a:t>, Baiba </a:t>
            </a:r>
            <a:r>
              <a:rPr lang="lv-LV" dirty="0" err="1">
                <a:solidFill>
                  <a:schemeClr val="accent1">
                    <a:lumMod val="50000"/>
                  </a:schemeClr>
                </a:solidFill>
              </a:rPr>
              <a:t>Dzenīte</a:t>
            </a:r>
            <a:r>
              <a:rPr lang="lv-LV" dirty="0">
                <a:solidFill>
                  <a:schemeClr val="accent1">
                    <a:lumMod val="50000"/>
                  </a:schemeClr>
                </a:solidFill>
              </a:rPr>
              <a:t>;</a:t>
            </a:r>
          </a:p>
          <a:p>
            <a:pPr lvl="0"/>
            <a:r>
              <a:rPr lang="lv-LV" dirty="0">
                <a:solidFill>
                  <a:schemeClr val="accent1">
                    <a:lumMod val="50000"/>
                  </a:schemeClr>
                </a:solidFill>
              </a:rPr>
              <a:t>Dainis </a:t>
            </a:r>
            <a:r>
              <a:rPr lang="lv-LV" dirty="0" err="1">
                <a:solidFill>
                  <a:schemeClr val="accent1">
                    <a:lumMod val="50000"/>
                  </a:schemeClr>
                </a:solidFill>
              </a:rPr>
              <a:t>Gudovskis</a:t>
            </a:r>
            <a:r>
              <a:rPr lang="lv-LV" dirty="0">
                <a:solidFill>
                  <a:schemeClr val="accent1">
                    <a:lumMod val="50000"/>
                  </a:schemeClr>
                </a:solidFill>
              </a:rPr>
              <a:t>, Juris </a:t>
            </a:r>
            <a:r>
              <a:rPr lang="lv-LV" dirty="0" err="1">
                <a:solidFill>
                  <a:schemeClr val="accent1">
                    <a:lumMod val="50000"/>
                  </a:schemeClr>
                </a:solidFill>
              </a:rPr>
              <a:t>Dunovskis</a:t>
            </a:r>
            <a:r>
              <a:rPr lang="lv-LV" dirty="0">
                <a:solidFill>
                  <a:schemeClr val="accent1">
                    <a:lumMod val="50000"/>
                  </a:schemeClr>
                </a:solidFill>
              </a:rPr>
              <a:t>;</a:t>
            </a:r>
          </a:p>
          <a:p>
            <a:pPr lvl="0"/>
            <a:r>
              <a:rPr lang="lv-LV" dirty="0">
                <a:solidFill>
                  <a:schemeClr val="accent1">
                    <a:lumMod val="50000"/>
                  </a:schemeClr>
                </a:solidFill>
              </a:rPr>
              <a:t>Herberts </a:t>
            </a:r>
            <a:r>
              <a:rPr lang="lv-LV" dirty="0" err="1">
                <a:solidFill>
                  <a:schemeClr val="accent1">
                    <a:lumMod val="50000"/>
                  </a:schemeClr>
                </a:solidFill>
              </a:rPr>
              <a:t>Erbs</a:t>
            </a:r>
            <a:r>
              <a:rPr lang="lv-LV" dirty="0">
                <a:solidFill>
                  <a:schemeClr val="accent1">
                    <a:lumMod val="50000"/>
                  </a:schemeClr>
                </a:solidFill>
              </a:rPr>
              <a:t>, </a:t>
            </a:r>
            <a:r>
              <a:rPr lang="lv-LV" dirty="0" err="1">
                <a:solidFill>
                  <a:schemeClr val="accent1">
                    <a:lumMod val="50000"/>
                  </a:schemeClr>
                </a:solidFill>
              </a:rPr>
              <a:t>Remiguijus</a:t>
            </a:r>
            <a:r>
              <a:rPr lang="lv-LV" dirty="0">
                <a:solidFill>
                  <a:schemeClr val="accent1">
                    <a:lumMod val="50000"/>
                  </a:schemeClr>
                </a:solidFill>
              </a:rPr>
              <a:t> </a:t>
            </a:r>
            <a:r>
              <a:rPr lang="lv-LV" dirty="0" err="1">
                <a:solidFill>
                  <a:schemeClr val="accent1">
                    <a:lumMod val="50000"/>
                  </a:schemeClr>
                </a:solidFill>
              </a:rPr>
              <a:t>Kriukas</a:t>
            </a:r>
            <a:r>
              <a:rPr lang="lv-LV" dirty="0">
                <a:solidFill>
                  <a:schemeClr val="accent1">
                    <a:lumMod val="50000"/>
                  </a:schemeClr>
                </a:solidFill>
              </a:rPr>
              <a:t>.</a:t>
            </a:r>
          </a:p>
          <a:p>
            <a:pPr marL="0" indent="0">
              <a:buNone/>
            </a:pPr>
            <a:r>
              <a:rPr lang="lv-LV" sz="1800" dirty="0" smtClean="0">
                <a:solidFill>
                  <a:schemeClr val="accent1">
                    <a:lumMod val="50000"/>
                  </a:schemeClr>
                </a:solidFill>
              </a:rPr>
              <a:t>Māksliniece Ināra </a:t>
            </a:r>
            <a:r>
              <a:rPr lang="lv-LV" sz="1800" dirty="0" err="1" smtClean="0">
                <a:solidFill>
                  <a:schemeClr val="accent1">
                    <a:lumMod val="50000"/>
                  </a:schemeClr>
                </a:solidFill>
              </a:rPr>
              <a:t>Lāce</a:t>
            </a:r>
            <a:r>
              <a:rPr lang="lv-LV" sz="1800" dirty="0" smtClean="0">
                <a:solidFill>
                  <a:schemeClr val="accent1">
                    <a:lumMod val="50000"/>
                  </a:schemeClr>
                </a:solidFill>
              </a:rPr>
              <a:t> piedalījās tikai intervijā un video uzņemšanā.</a:t>
            </a:r>
            <a:r>
              <a:rPr lang="lv-LV" sz="1800" dirty="0">
                <a:solidFill>
                  <a:schemeClr val="accent1">
                    <a:lumMod val="50000"/>
                  </a:schemeClr>
                </a:solidFill>
              </a:rPr>
              <a:t> </a:t>
            </a:r>
          </a:p>
          <a:p>
            <a:pPr marL="0" indent="0">
              <a:buNone/>
            </a:pPr>
            <a:endParaRPr lang="lv-LV" sz="1800" dirty="0"/>
          </a:p>
        </p:txBody>
      </p:sp>
    </p:spTree>
    <p:extLst>
      <p:ext uri="{BB962C8B-B14F-4D97-AF65-F5344CB8AC3E}">
        <p14:creationId xmlns:p14="http://schemas.microsoft.com/office/powerpoint/2010/main" val="1465489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tura vietturis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9555" y="420922"/>
            <a:ext cx="3819411" cy="2864558"/>
          </a:xfrm>
        </p:spPr>
      </p:pic>
      <p:pic>
        <p:nvPicPr>
          <p:cNvPr id="4" name="Attēl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4290" y="342898"/>
            <a:ext cx="3760573" cy="2820430"/>
          </a:xfrm>
          <a:prstGeom prst="rect">
            <a:avLst/>
          </a:prstGeom>
        </p:spPr>
      </p:pic>
      <p:pic>
        <p:nvPicPr>
          <p:cNvPr id="6" name="Attēl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914" y="3566467"/>
            <a:ext cx="3686430" cy="2764822"/>
          </a:xfrm>
          <a:prstGeom prst="rect">
            <a:avLst/>
          </a:prstGeom>
        </p:spPr>
      </p:pic>
      <p:pic>
        <p:nvPicPr>
          <p:cNvPr id="12" name="Attēls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9028" y="350622"/>
            <a:ext cx="3443416" cy="2582562"/>
          </a:xfrm>
          <a:prstGeom prst="rect">
            <a:avLst/>
          </a:prstGeom>
        </p:spPr>
      </p:pic>
      <p:pic>
        <p:nvPicPr>
          <p:cNvPr id="14" name="Attēls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7883" y="3362580"/>
            <a:ext cx="4230129" cy="3172597"/>
          </a:xfrm>
          <a:prstGeom prst="rect">
            <a:avLst/>
          </a:prstGeom>
        </p:spPr>
      </p:pic>
      <p:pic>
        <p:nvPicPr>
          <p:cNvPr id="15" name="Attēls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3557" y="3076059"/>
            <a:ext cx="2528887" cy="3371849"/>
          </a:xfrm>
          <a:prstGeom prst="rect">
            <a:avLst/>
          </a:prstGeom>
        </p:spPr>
      </p:pic>
    </p:spTree>
    <p:extLst>
      <p:ext uri="{BB962C8B-B14F-4D97-AF65-F5344CB8AC3E}">
        <p14:creationId xmlns:p14="http://schemas.microsoft.com/office/powerpoint/2010/main" val="11840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a vietturis 3"/>
          <p:cNvSpPr>
            <a:spLocks noGrp="1"/>
          </p:cNvSpPr>
          <p:nvPr>
            <p:ph type="body" sz="half" idx="2"/>
          </p:nvPr>
        </p:nvSpPr>
        <p:spPr>
          <a:xfrm>
            <a:off x="679150" y="2125361"/>
            <a:ext cx="4016417" cy="2397211"/>
          </a:xfrm>
        </p:spPr>
        <p:txBody>
          <a:bodyPr>
            <a:normAutofit/>
          </a:bodyPr>
          <a:lstStyle/>
          <a:p>
            <a:r>
              <a:rPr lang="lv-LV" sz="2800" b="1" dirty="0" smtClean="0">
                <a:solidFill>
                  <a:schemeClr val="accent1">
                    <a:lumMod val="50000"/>
                  </a:schemeClr>
                </a:solidFill>
                <a:latin typeface="+mj-lt"/>
              </a:rPr>
              <a:t>Video skatāmi kanālā </a:t>
            </a:r>
            <a:r>
              <a:rPr lang="lv-LV" sz="2800" b="1" dirty="0" err="1" smtClean="0">
                <a:solidFill>
                  <a:schemeClr val="accent1">
                    <a:lumMod val="50000"/>
                  </a:schemeClr>
                </a:solidFill>
                <a:latin typeface="+mj-lt"/>
              </a:rPr>
              <a:t>youtube.com</a:t>
            </a:r>
            <a:r>
              <a:rPr lang="lv-LV" sz="2800" b="1" dirty="0" smtClean="0">
                <a:solidFill>
                  <a:schemeClr val="accent1">
                    <a:lumMod val="50000"/>
                  </a:schemeClr>
                </a:solidFill>
                <a:latin typeface="+mj-lt"/>
              </a:rPr>
              <a:t>/stikla sajūta</a:t>
            </a:r>
          </a:p>
        </p:txBody>
      </p:sp>
      <p:pic>
        <p:nvPicPr>
          <p:cNvPr id="3" name="Attēla vietturis 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a:xfrm>
            <a:off x="5059619" y="246879"/>
            <a:ext cx="6172200" cy="4873625"/>
          </a:xfrm>
        </p:spPr>
      </p:pic>
    </p:spTree>
    <p:extLst>
      <p:ext uri="{BB962C8B-B14F-4D97-AF65-F5344CB8AC3E}">
        <p14:creationId xmlns:p14="http://schemas.microsoft.com/office/powerpoint/2010/main" val="1357216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sz="2400" b="1" dirty="0" smtClean="0">
                <a:solidFill>
                  <a:schemeClr val="accent1">
                    <a:lumMod val="50000"/>
                  </a:schemeClr>
                </a:solidFill>
              </a:rPr>
              <a:t>Radīti unikāli stikla mākslas darbi</a:t>
            </a:r>
            <a:endParaRPr lang="lv-LV" sz="2400" b="1" dirty="0">
              <a:solidFill>
                <a:schemeClr val="accent1">
                  <a:lumMod val="50000"/>
                </a:schemeClr>
              </a:solidFill>
            </a:endParaRPr>
          </a:p>
        </p:txBody>
      </p:sp>
      <p:pic>
        <p:nvPicPr>
          <p:cNvPr id="5" name="Satura vietturis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3292" y="1507524"/>
            <a:ext cx="2352363" cy="1672383"/>
          </a:xfrm>
        </p:spPr>
      </p:pic>
      <p:pic>
        <p:nvPicPr>
          <p:cNvPr id="6" name="Satura vietturis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37720" y="1690468"/>
            <a:ext cx="2743200" cy="2213002"/>
          </a:xfrm>
        </p:spPr>
      </p:pic>
      <p:pic>
        <p:nvPicPr>
          <p:cNvPr id="7" name="Attēls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3381" y="1048936"/>
            <a:ext cx="2886728" cy="2003182"/>
          </a:xfrm>
          <a:prstGeom prst="rect">
            <a:avLst/>
          </a:prstGeom>
        </p:spPr>
      </p:pic>
      <p:pic>
        <p:nvPicPr>
          <p:cNvPr id="8" name="Attēls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391" y="3321473"/>
            <a:ext cx="2380102" cy="1609757"/>
          </a:xfrm>
          <a:prstGeom prst="rect">
            <a:avLst/>
          </a:prstGeom>
        </p:spPr>
      </p:pic>
      <p:pic>
        <p:nvPicPr>
          <p:cNvPr id="9" name="Attēls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7999" y="4164008"/>
            <a:ext cx="2677296" cy="1941024"/>
          </a:xfrm>
          <a:prstGeom prst="rect">
            <a:avLst/>
          </a:prstGeom>
        </p:spPr>
      </p:pic>
      <p:pic>
        <p:nvPicPr>
          <p:cNvPr id="10" name="Attēls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03780" y="2966997"/>
            <a:ext cx="2594346" cy="1836310"/>
          </a:xfrm>
          <a:prstGeom prst="rect">
            <a:avLst/>
          </a:prstGeom>
        </p:spPr>
      </p:pic>
      <p:pic>
        <p:nvPicPr>
          <p:cNvPr id="11" name="Attēls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113" y="5021834"/>
            <a:ext cx="2241380" cy="1625001"/>
          </a:xfrm>
          <a:prstGeom prst="rect">
            <a:avLst/>
          </a:prstGeom>
        </p:spPr>
      </p:pic>
      <p:pic>
        <p:nvPicPr>
          <p:cNvPr id="12" name="Attēls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2086" y="519490"/>
            <a:ext cx="3168821" cy="2341957"/>
          </a:xfrm>
          <a:prstGeom prst="rect">
            <a:avLst/>
          </a:prstGeom>
        </p:spPr>
      </p:pic>
      <p:pic>
        <p:nvPicPr>
          <p:cNvPr id="13" name="Attēls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9480" y="3162966"/>
            <a:ext cx="3221715" cy="2942066"/>
          </a:xfrm>
          <a:prstGeom prst="rect">
            <a:avLst/>
          </a:prstGeom>
        </p:spPr>
      </p:pic>
      <p:pic>
        <p:nvPicPr>
          <p:cNvPr id="14" name="Attēls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46168" y="5048492"/>
            <a:ext cx="2624554" cy="1750557"/>
          </a:xfrm>
          <a:prstGeom prst="rect">
            <a:avLst/>
          </a:prstGeom>
        </p:spPr>
      </p:pic>
    </p:spTree>
    <p:extLst>
      <p:ext uri="{BB962C8B-B14F-4D97-AF65-F5344CB8AC3E}">
        <p14:creationId xmlns:p14="http://schemas.microsoft.com/office/powerpoint/2010/main" val="319809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sz="2800" b="1" dirty="0">
                <a:solidFill>
                  <a:schemeClr val="accent1">
                    <a:lumMod val="50000"/>
                  </a:schemeClr>
                </a:solidFill>
              </a:rPr>
              <a:t>Visi stikla mākslas darbi tika piefiksēti atklātnēs. </a:t>
            </a:r>
            <a:r>
              <a:rPr lang="lv-LV" sz="2800" b="1" dirty="0" smtClean="0">
                <a:solidFill>
                  <a:schemeClr val="accent1">
                    <a:lumMod val="50000"/>
                  </a:schemeClr>
                </a:solidFill>
              </a:rPr>
              <a:t/>
            </a:r>
            <a:br>
              <a:rPr lang="lv-LV" sz="2800" b="1" dirty="0" smtClean="0">
                <a:solidFill>
                  <a:schemeClr val="accent1">
                    <a:lumMod val="50000"/>
                  </a:schemeClr>
                </a:solidFill>
              </a:rPr>
            </a:br>
            <a:r>
              <a:rPr lang="lv-LV" sz="2800" dirty="0" smtClean="0">
                <a:solidFill>
                  <a:schemeClr val="accent1">
                    <a:lumMod val="50000"/>
                  </a:schemeClr>
                </a:solidFill>
              </a:rPr>
              <a:t>Uz </a:t>
            </a:r>
            <a:r>
              <a:rPr lang="lv-LV" sz="2800" dirty="0">
                <a:solidFill>
                  <a:schemeClr val="accent1">
                    <a:lumMod val="50000"/>
                  </a:schemeClr>
                </a:solidFill>
              </a:rPr>
              <a:t>vienas puses tika izvietota fotogrāfija ar </a:t>
            </a:r>
            <a:r>
              <a:rPr lang="lv-LV" sz="2800" dirty="0" smtClean="0">
                <a:solidFill>
                  <a:schemeClr val="accent1">
                    <a:lumMod val="50000"/>
                  </a:schemeClr>
                </a:solidFill>
              </a:rPr>
              <a:t>mūsdienu </a:t>
            </a:r>
            <a:r>
              <a:rPr lang="lv-LV" sz="2800" dirty="0">
                <a:solidFill>
                  <a:schemeClr val="accent1">
                    <a:lumMod val="50000"/>
                  </a:schemeClr>
                </a:solidFill>
              </a:rPr>
              <a:t>mākslas darbu , otrā pusē iedvesmas </a:t>
            </a:r>
            <a:r>
              <a:rPr lang="lv-LV" sz="2800" dirty="0" smtClean="0">
                <a:solidFill>
                  <a:schemeClr val="accent1">
                    <a:lumMod val="50000"/>
                  </a:schemeClr>
                </a:solidFill>
              </a:rPr>
              <a:t>avots - 20.gs.80.gadu LSF izstrādājumi. </a:t>
            </a:r>
            <a:endParaRPr lang="lv-LV" sz="2800" dirty="0">
              <a:solidFill>
                <a:schemeClr val="accent1">
                  <a:lumMod val="50000"/>
                </a:schemeClr>
              </a:solidFill>
            </a:endParaRPr>
          </a:p>
        </p:txBody>
      </p:sp>
      <p:pic>
        <p:nvPicPr>
          <p:cNvPr id="4" name="Satura vietturis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18923" y="1751484"/>
            <a:ext cx="6579087" cy="4934315"/>
          </a:xfrm>
        </p:spPr>
      </p:pic>
    </p:spTree>
    <p:extLst>
      <p:ext uri="{BB962C8B-B14F-4D97-AF65-F5344CB8AC3E}">
        <p14:creationId xmlns:p14="http://schemas.microsoft.com/office/powerpoint/2010/main" val="1164468080"/>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TotalTime>
  <Words>339</Words>
  <Application>Microsoft Office PowerPoint</Application>
  <PresentationFormat>Pielāgots</PresentationFormat>
  <Paragraphs>34</Paragraphs>
  <Slides>15</Slides>
  <Notes>0</Notes>
  <HiddenSlides>0</HiddenSlides>
  <MMClips>0</MMClips>
  <ScaleCrop>false</ScaleCrop>
  <HeadingPairs>
    <vt:vector size="4" baseType="variant">
      <vt:variant>
        <vt:lpstr>Dizains</vt:lpstr>
      </vt:variant>
      <vt:variant>
        <vt:i4>1</vt:i4>
      </vt:variant>
      <vt:variant>
        <vt:lpstr>Slaidu virsraksti</vt:lpstr>
      </vt:variant>
      <vt:variant>
        <vt:i4>15</vt:i4>
      </vt:variant>
    </vt:vector>
  </HeadingPairs>
  <TitlesOfParts>
    <vt:vector size="16" baseType="lpstr">
      <vt:lpstr>Office dizains</vt:lpstr>
      <vt:lpstr>PowerPoint prezentācija</vt:lpstr>
      <vt:lpstr>PowerPoint prezentācija</vt:lpstr>
      <vt:lpstr>Latgales kultūras programmas atbalsts 5000 EUR Projekta mērķis: Aktualizēt un saglabāt tradīciju izgatavot stikla mākslas darbus balstītus Līvānu stikla izstrādes tradīcijās. Veidot stikla nozarē strādājošo mākslinieku paaudžu sadarbību un pārmantojamību. Papildināt un uzlabot mākslas un kultūras norises Latgales reģionā un nodrošināt profesionālās mākslas pieejamību. Projekta norises laiks: No 20022 gada 15.maija līdz 15.decembrim Projekta norises vieta: Līvānu stikla un amatniecības centrs Projekta vadītājs: Ilze Griezāne</vt:lpstr>
      <vt:lpstr>PowerPoint prezentācija</vt:lpstr>
      <vt:lpstr>PowerPoint prezentācija</vt:lpstr>
      <vt:lpstr>PowerPoint prezentācija</vt:lpstr>
      <vt:lpstr>PowerPoint prezentācija</vt:lpstr>
      <vt:lpstr>Radīti unikāli stikla mākslas darbi</vt:lpstr>
      <vt:lpstr>Visi stikla mākslas darbi tika piefiksēti atklātnēs.  Uz vienas puses tika izvietota fotogrāfija ar mūsdienu mākslas darbu , otrā pusē iedvesmas avots - 20.gs.80.gadu LSF izstrādājumi. </vt:lpstr>
      <vt:lpstr>Projekta noslēguma un izstādes «Stikla sajūta»atklāšanas pasākums  2022. gada 18.novembrī</vt:lpstr>
      <vt:lpstr>Projekta noslēguma un izstādes «Stikla sajūta» atklāšanas pasākums  2022. gada 18.novembrī</vt:lpstr>
      <vt:lpstr>Projekta noslēguma un izstādes atklāšanas pasākums  2022. gada 18.novembrī</vt:lpstr>
      <vt:lpstr>Projekta noslēguma un izstādes atklāšanas pasākums  2022. gada 18.novembrī</vt:lpstr>
      <vt:lpstr>Izstāde «Stikla sajūta »Līvānu stikla un amatniecības centrā</vt:lpstr>
      <vt:lpstr>Tradīcija radīt stikla mākslas darbus Līvānos ir unikāla, saglabājama un attīstāma arī turpmāk!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Jānis Vaivods</dc:creator>
  <cp:lastModifiedBy>Ilze Griezāne</cp:lastModifiedBy>
  <cp:revision>85</cp:revision>
  <cp:lastPrinted>2019-02-13T07:27:54Z</cp:lastPrinted>
  <dcterms:created xsi:type="dcterms:W3CDTF">2018-04-12T07:38:36Z</dcterms:created>
  <dcterms:modified xsi:type="dcterms:W3CDTF">2022-12-09T10:59:31Z</dcterms:modified>
</cp:coreProperties>
</file>