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60" r:id="rId3"/>
    <p:sldId id="257" r:id="rId4"/>
    <p:sldId id="258" r:id="rId5"/>
    <p:sldId id="261" r:id="rId6"/>
    <p:sldId id="262" r:id="rId7"/>
    <p:sldId id="263" r:id="rId8"/>
    <p:sldId id="259" r:id="rId9"/>
    <p:sldId id="264" r:id="rId10"/>
    <p:sldId id="265" r:id="rId11"/>
    <p:sldId id="266" r:id="rId12"/>
    <p:sldId id="268" r:id="rId13"/>
    <p:sldId id="26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82762"/>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000" b="1">
                <a:solidFill>
                  <a:schemeClr val="accent2">
                    <a:lumMod val="7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91B805F-FF0F-4BAA-A3A3-E4F945D687F8}" type="datetimeFigureOut">
              <a:rPr lang="en-US" dirty="0"/>
              <a:t>12/27/2022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0B5C51-60B3-48EF-AA78-DB950F30DBA2}" type="datetimeFigureOut">
              <a:rPr lang="en-US" dirty="0"/>
              <a:t>12/27/2022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5D676B-6E73-4E3B-A9B3-4966DB9B52A5}" type="datetimeFigureOut">
              <a:rPr lang="en-US" dirty="0"/>
              <a:t>12/27/2022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61F3A6-CC5D-4649-8527-DB0C21FDDFD9}" type="datetimeFigureOut">
              <a:rPr lang="en-US" dirty="0"/>
              <a:t>12/27/2022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b="1">
                <a:solidFill>
                  <a:schemeClr val="accent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lvl1pPr>
              <a:defRPr>
                <a:solidFill>
                  <a:schemeClr val="accent2">
                    <a:lumMod val="50000"/>
                  </a:schemeClr>
                </a:solidFill>
              </a:defRPr>
            </a:lvl1pPr>
          </a:lstStyle>
          <a:p>
            <a:fld id="{5B6F927C-B73E-4F9D-ADFE-F6E23BD7CEE8}" type="datetimeFigureOut">
              <a:rPr lang="en-US" dirty="0"/>
              <a:t>12/27/2022</a:t>
            </a:fld>
            <a:endParaRPr lang="en-US" dirty="0"/>
          </a:p>
        </p:txBody>
      </p:sp>
      <p:sp>
        <p:nvSpPr>
          <p:cNvPr id="5" name="Footer Placeholder 4"/>
          <p:cNvSpPr>
            <a:spLocks noGrp="1"/>
          </p:cNvSpPr>
          <p:nvPr>
            <p:ph type="ftr" sz="quarter" idx="11"/>
          </p:nvPr>
        </p:nvSpPr>
        <p:spPr>
          <a:xfrm>
            <a:off x="2182708" y="6272784"/>
            <a:ext cx="6327648" cy="365125"/>
          </a:xfrm>
        </p:spPr>
        <p:txBody>
          <a:bodyPr/>
          <a:lstStyle>
            <a:lvl1pPr>
              <a:defRPr>
                <a:solidFill>
                  <a:schemeClr val="accent2">
                    <a:lumMod val="50000"/>
                  </a:schemeClr>
                </a:solidFill>
              </a:defRPr>
            </a:lvl1p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5B1FFFF-984A-4EE5-9BF2-EC9310C878F1}" type="datetimeFigureOut">
              <a:rPr lang="en-US" dirty="0"/>
              <a:t>12/27/2022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03271C1-B42E-4A60-A25F-0185B888604B}" type="datetimeFigureOut">
              <a:rPr lang="en-US" dirty="0"/>
              <a:t>12/27/2022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0416292-3725-4763-8973-4C59F0403D99}" type="datetimeFigureOut">
              <a:rPr lang="en-US" dirty="0"/>
              <a:t>12/27/2022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6996D1-8909-469F-911A-4C12C68BF5D9}" type="datetimeFigureOut">
              <a:rPr lang="en-US" dirty="0"/>
              <a:t>12/27/2022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6A73BC-5D11-4675-B334-102E1E8C9B50}" type="datetimeFigureOut">
              <a:rPr lang="en-US" dirty="0"/>
              <a:t>12/27/2022</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accent2">
                    <a:lumMod val="75000"/>
                  </a:schemeClr>
                </a:solidFill>
              </a:defRPr>
            </a:lvl1pPr>
          </a:lstStyle>
          <a:p>
            <a:fld id="{27B8E45F-652B-4E89-8925-000B0AB8FD98}" type="datetimeFigureOut">
              <a:rPr lang="en-US" dirty="0"/>
              <a:t>12/27/2022</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accent2">
                    <a:lumMod val="50000"/>
                  </a:schemeClr>
                </a:solidFill>
              </a:defRPr>
            </a:lvl1pPr>
          </a:lstStyle>
          <a:p>
            <a:fld id="{C4A3462A-2D5B-48AF-A3D4-EF8A90A50A80}" type="datetimeFigureOut">
              <a:rPr lang="en-US" dirty="0"/>
              <a:t>12/27/2022</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accent2">
                    <a:lumMod val="50000"/>
                  </a:schemeClr>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2">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garamantas.lv/lv/collection/885885/Antona-un-Aleksandra-Armanu-folkloras-vakum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sz="4800" dirty="0" err="1"/>
              <a:t>Latgaliešu</a:t>
            </a:r>
            <a:r>
              <a:rPr lang="en-GB" sz="4800" dirty="0"/>
              <a:t> </a:t>
            </a:r>
            <a:r>
              <a:rPr lang="en-GB" sz="4800" dirty="0" err="1"/>
              <a:t>folkloras</a:t>
            </a:r>
            <a:r>
              <a:rPr lang="en-GB" sz="4800" dirty="0"/>
              <a:t> </a:t>
            </a:r>
            <a:r>
              <a:rPr lang="en-GB" sz="4800" dirty="0" err="1"/>
              <a:t>materiāli</a:t>
            </a:r>
            <a:r>
              <a:rPr lang="en-GB" sz="4800" dirty="0"/>
              <a:t> </a:t>
            </a:r>
            <a:r>
              <a:rPr lang="en-GB" sz="4800" dirty="0" err="1"/>
              <a:t>Latviešu</a:t>
            </a:r>
            <a:r>
              <a:rPr lang="en-GB" sz="4800" dirty="0"/>
              <a:t> </a:t>
            </a:r>
            <a:r>
              <a:rPr lang="en-GB" sz="4800" dirty="0" err="1"/>
              <a:t>folkloras</a:t>
            </a:r>
            <a:r>
              <a:rPr lang="en-GB" sz="4800" dirty="0"/>
              <a:t> </a:t>
            </a:r>
            <a:r>
              <a:rPr lang="en-GB" sz="4800" dirty="0" err="1"/>
              <a:t>krātuves</a:t>
            </a:r>
            <a:r>
              <a:rPr lang="en-GB" sz="4800" dirty="0"/>
              <a:t> </a:t>
            </a:r>
            <a:r>
              <a:rPr lang="en-GB" sz="4800" dirty="0" err="1"/>
              <a:t>digitālajā</a:t>
            </a:r>
            <a:r>
              <a:rPr lang="en-GB" sz="4800" dirty="0"/>
              <a:t> </a:t>
            </a:r>
            <a:r>
              <a:rPr lang="en-GB" sz="4800" dirty="0" err="1"/>
              <a:t>arhīvā</a:t>
            </a:r>
            <a:r>
              <a:rPr lang="en-GB" sz="4800" dirty="0"/>
              <a:t> </a:t>
            </a:r>
            <a:r>
              <a:rPr lang="en-GB" sz="4800" i="1" dirty="0"/>
              <a:t>garamantas.lv</a:t>
            </a:r>
          </a:p>
        </p:txBody>
      </p:sp>
      <p:sp>
        <p:nvSpPr>
          <p:cNvPr id="3" name="Subtitle 2"/>
          <p:cNvSpPr>
            <a:spLocks noGrp="1"/>
          </p:cNvSpPr>
          <p:nvPr>
            <p:ph type="subTitle" idx="1"/>
          </p:nvPr>
        </p:nvSpPr>
        <p:spPr>
          <a:xfrm>
            <a:off x="3127248" y="5728523"/>
            <a:ext cx="7891272" cy="698035"/>
          </a:xfrm>
        </p:spPr>
        <p:txBody>
          <a:bodyPr>
            <a:noAutofit/>
          </a:bodyPr>
          <a:lstStyle/>
          <a:p>
            <a:pPr algn="r"/>
            <a:r>
              <a:rPr lang="lv-LV" sz="1400" dirty="0" smtClean="0"/>
              <a:t>Rīga, LU LFMI</a:t>
            </a:r>
          </a:p>
          <a:p>
            <a:pPr algn="r"/>
            <a:r>
              <a:rPr lang="lv-LV" sz="1400" dirty="0" smtClean="0"/>
              <a:t>XII 2022</a:t>
            </a:r>
            <a:endParaRPr lang="en-GB" sz="1400" dirty="0"/>
          </a:p>
        </p:txBody>
      </p:sp>
      <p:sp>
        <p:nvSpPr>
          <p:cNvPr id="4" name="Subtitle 2"/>
          <p:cNvSpPr txBox="1">
            <a:spLocks/>
          </p:cNvSpPr>
          <p:nvPr/>
        </p:nvSpPr>
        <p:spPr>
          <a:xfrm>
            <a:off x="3322943" y="177720"/>
            <a:ext cx="7891272" cy="106984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buClr>
                <a:schemeClr val="accent2"/>
              </a:buClr>
              <a:buSzPct val="85000"/>
              <a:buFont typeface="Wingdings" pitchFamily="2" charset="2"/>
              <a:buNone/>
              <a:defRPr sz="2000" b="1" kern="1200">
                <a:solidFill>
                  <a:schemeClr val="accent2">
                    <a:lumMod val="75000"/>
                  </a:schemeClr>
                </a:solidFill>
                <a:latin typeface="+mn-lt"/>
                <a:ea typeface="+mn-ea"/>
                <a:cs typeface="+mn-cs"/>
              </a:defRPr>
            </a:lvl1pPr>
            <a:lvl2pPr marL="457200" indent="0" algn="ctr" defTabSz="914400" rtl="0" eaLnBrk="1" latinLnBrk="0" hangingPunct="1">
              <a:lnSpc>
                <a:spcPct val="90000"/>
              </a:lnSpc>
              <a:spcBef>
                <a:spcPts val="400"/>
              </a:spcBef>
              <a:spcAft>
                <a:spcPts val="200"/>
              </a:spcAft>
              <a:buClr>
                <a:schemeClr val="accent2"/>
              </a:buClr>
              <a:buSzPct val="85000"/>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400"/>
              </a:spcBef>
              <a:spcAft>
                <a:spcPts val="200"/>
              </a:spcAft>
              <a:buClr>
                <a:schemeClr val="accent2"/>
              </a:buClr>
              <a:buSzPct val="85000"/>
              <a:buFont typeface="Wingdings" pitchFamily="2" charset="2"/>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400"/>
              </a:spcBef>
              <a:spcAft>
                <a:spcPts val="200"/>
              </a:spcAft>
              <a:buClr>
                <a:schemeClr val="accent2"/>
              </a:buClr>
              <a:buSzPct val="85000"/>
              <a:buFont typeface="Wingdings" pitchFamily="2" charset="2"/>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400"/>
              </a:spcBef>
              <a:spcAft>
                <a:spcPts val="200"/>
              </a:spcAft>
              <a:buClr>
                <a:schemeClr val="accent2"/>
              </a:buClr>
              <a:buSzPct val="85000"/>
              <a:buFont typeface="Wingdings" pitchFamily="2" charset="2"/>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400"/>
              </a:spcBef>
              <a:spcAft>
                <a:spcPts val="200"/>
              </a:spcAft>
              <a:buClr>
                <a:schemeClr val="accent2"/>
              </a:buClr>
              <a:buSzPct val="85000"/>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400"/>
              </a:spcBef>
              <a:spcAft>
                <a:spcPts val="200"/>
              </a:spcAft>
              <a:buClr>
                <a:schemeClr val="accent2"/>
              </a:buClr>
              <a:buSzPct val="85000"/>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400"/>
              </a:spcBef>
              <a:spcAft>
                <a:spcPts val="200"/>
              </a:spcAft>
              <a:buClr>
                <a:schemeClr val="accent2"/>
              </a:buClr>
              <a:buSzPct val="85000"/>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400"/>
              </a:spcBef>
              <a:spcAft>
                <a:spcPts val="200"/>
              </a:spcAft>
              <a:buClr>
                <a:schemeClr val="accent2"/>
              </a:buClr>
              <a:buSzPct val="85000"/>
              <a:buFont typeface="Wingdings" pitchFamily="2" charset="2"/>
              <a:buNone/>
              <a:defRPr sz="2000" kern="1200">
                <a:solidFill>
                  <a:schemeClr val="tx1"/>
                </a:solidFill>
                <a:latin typeface="+mn-lt"/>
                <a:ea typeface="+mn-ea"/>
                <a:cs typeface="+mn-cs"/>
              </a:defRPr>
            </a:lvl9pPr>
          </a:lstStyle>
          <a:p>
            <a:pPr algn="r">
              <a:lnSpc>
                <a:spcPct val="100000"/>
              </a:lnSpc>
            </a:pPr>
            <a:r>
              <a:rPr lang="lv-LV" sz="1200" dirty="0" smtClean="0"/>
              <a:t>LU Literatūras, folkloras un mākslas institūts</a:t>
            </a:r>
          </a:p>
          <a:p>
            <a:pPr algn="r">
              <a:lnSpc>
                <a:spcPct val="100000"/>
              </a:lnSpc>
            </a:pPr>
            <a:r>
              <a:rPr lang="lv-LV" sz="1200" dirty="0" smtClean="0"/>
              <a:t>Latviešu folkloras krātuve</a:t>
            </a:r>
          </a:p>
          <a:p>
            <a:pPr algn="r">
              <a:lnSpc>
                <a:spcPct val="100000"/>
              </a:lnSpc>
            </a:pPr>
            <a:r>
              <a:rPr lang="lv-LV" sz="1200" dirty="0" smtClean="0"/>
              <a:t>Projekta vadītājs Sandis Laime</a:t>
            </a:r>
            <a:endParaRPr lang="en-GB" sz="1200" dirty="0"/>
          </a:p>
        </p:txBody>
      </p:sp>
      <p:pic>
        <p:nvPicPr>
          <p:cNvPr id="5" name="Picture 4"/>
          <p:cNvPicPr>
            <a:picLocks noChangeAspect="1"/>
          </p:cNvPicPr>
          <p:nvPr/>
        </p:nvPicPr>
        <p:blipFill>
          <a:blip r:embed="rId2"/>
          <a:stretch>
            <a:fillRect/>
          </a:stretch>
        </p:blipFill>
        <p:spPr>
          <a:xfrm>
            <a:off x="746976" y="5430729"/>
            <a:ext cx="3425974" cy="1046056"/>
          </a:xfrm>
          <a:prstGeom prst="rect">
            <a:avLst/>
          </a:prstGeom>
        </p:spPr>
      </p:pic>
    </p:spTree>
    <p:extLst>
      <p:ext uri="{BB962C8B-B14F-4D97-AF65-F5344CB8AC3E}">
        <p14:creationId xmlns:p14="http://schemas.microsoft.com/office/powerpoint/2010/main" val="21985372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69848" y="484632"/>
            <a:ext cx="3077149" cy="1609344"/>
          </a:xfrm>
        </p:spPr>
        <p:txBody>
          <a:bodyPr/>
          <a:lstStyle/>
          <a:p>
            <a:r>
              <a:rPr lang="lv-LV" dirty="0"/>
              <a:t>V</a:t>
            </a:r>
            <a:r>
              <a:rPr lang="lv-LV" dirty="0" smtClean="0"/>
              <a:t>ienību metadati</a:t>
            </a:r>
            <a:endParaRPr lang="en-GB" dirty="0"/>
          </a:p>
        </p:txBody>
      </p:sp>
      <p:sp>
        <p:nvSpPr>
          <p:cNvPr id="8" name="Content Placeholder 7"/>
          <p:cNvSpPr>
            <a:spLocks noGrp="1"/>
          </p:cNvSpPr>
          <p:nvPr>
            <p:ph sz="quarter" idx="4"/>
          </p:nvPr>
        </p:nvSpPr>
        <p:spPr>
          <a:xfrm>
            <a:off x="838029" y="2599209"/>
            <a:ext cx="4754880" cy="3750075"/>
          </a:xfrm>
        </p:spPr>
        <p:txBody>
          <a:bodyPr>
            <a:normAutofit/>
          </a:bodyPr>
          <a:lstStyle/>
          <a:p>
            <a:r>
              <a:rPr lang="lv-LV" dirty="0" smtClean="0"/>
              <a:t>Pārrakstītajām teksta vienībām pievienoti metadati jeb katra folkloras teksta:</a:t>
            </a:r>
          </a:p>
          <a:p>
            <a:endParaRPr lang="lv-LV" dirty="0" smtClean="0"/>
          </a:p>
          <a:p>
            <a:pPr lvl="1"/>
            <a:r>
              <a:rPr lang="lv-LV" dirty="0" smtClean="0"/>
              <a:t>Pierakstītājs</a:t>
            </a:r>
          </a:p>
          <a:p>
            <a:pPr lvl="1"/>
            <a:r>
              <a:rPr lang="lv-LV" dirty="0" smtClean="0"/>
              <a:t>Teicējs</a:t>
            </a:r>
          </a:p>
          <a:p>
            <a:pPr lvl="1"/>
            <a:r>
              <a:rPr lang="lv-LV" dirty="0" smtClean="0"/>
              <a:t>Pierakstīšanas vieta</a:t>
            </a:r>
          </a:p>
          <a:p>
            <a:pPr lvl="1"/>
            <a:r>
              <a:rPr lang="lv-LV" dirty="0" smtClean="0"/>
              <a:t>Pierakstīšanas laiks</a:t>
            </a:r>
          </a:p>
          <a:p>
            <a:pPr lvl="1"/>
            <a:r>
              <a:rPr lang="lv-LV" dirty="0" smtClean="0"/>
              <a:t>Žanrs</a:t>
            </a:r>
          </a:p>
          <a:p>
            <a:pPr lvl="1"/>
            <a:r>
              <a:rPr lang="lv-LV" dirty="0" smtClean="0"/>
              <a:t>Teksta valoda</a:t>
            </a:r>
          </a:p>
          <a:p>
            <a:pPr lvl="1"/>
            <a:r>
              <a:rPr lang="lv-LV" dirty="0" smtClean="0"/>
              <a:t>Teksta dialekts</a:t>
            </a:r>
          </a:p>
          <a:p>
            <a:endParaRPr lang="en-GB" dirty="0"/>
          </a:p>
        </p:txBody>
      </p:sp>
      <p:pic>
        <p:nvPicPr>
          <p:cNvPr id="7" name="Content Placeholder 6"/>
          <p:cNvPicPr>
            <a:picLocks noGrp="1" noChangeAspect="1"/>
          </p:cNvPicPr>
          <p:nvPr>
            <p:ph sz="half" idx="2"/>
          </p:nvPr>
        </p:nvPicPr>
        <p:blipFill>
          <a:blip r:embed="rId2"/>
          <a:stretch>
            <a:fillRect/>
          </a:stretch>
        </p:blipFill>
        <p:spPr>
          <a:xfrm>
            <a:off x="6105636" y="206062"/>
            <a:ext cx="4927266" cy="6389080"/>
          </a:xfrm>
          <a:prstGeom prst="rect">
            <a:avLst/>
          </a:prstGeom>
        </p:spPr>
      </p:pic>
    </p:spTree>
    <p:extLst>
      <p:ext uri="{BB962C8B-B14F-4D97-AF65-F5344CB8AC3E}">
        <p14:creationId xmlns:p14="http://schemas.microsoft.com/office/powerpoint/2010/main" val="10722466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lv-LV" dirty="0" smtClean="0"/>
              <a:t>Personas</a:t>
            </a:r>
            <a:endParaRPr lang="en-GB" dirty="0"/>
          </a:p>
        </p:txBody>
      </p:sp>
      <p:sp>
        <p:nvSpPr>
          <p:cNvPr id="8" name="Content Placeholder 7"/>
          <p:cNvSpPr>
            <a:spLocks noGrp="1"/>
          </p:cNvSpPr>
          <p:nvPr>
            <p:ph sz="quarter" idx="4"/>
          </p:nvPr>
        </p:nvSpPr>
        <p:spPr>
          <a:xfrm>
            <a:off x="1069848" y="2093976"/>
            <a:ext cx="4754880" cy="4319703"/>
          </a:xfrm>
        </p:spPr>
        <p:txBody>
          <a:bodyPr>
            <a:normAutofit/>
          </a:bodyPr>
          <a:lstStyle/>
          <a:p>
            <a:r>
              <a:rPr lang="lv-LV" dirty="0" smtClean="0"/>
              <a:t>Kolekcijas personām izveidoti profili, kuros par katru personu pieejami šādi dati:</a:t>
            </a:r>
          </a:p>
          <a:p>
            <a:pPr lvl="1"/>
            <a:endParaRPr lang="lv-LV" dirty="0" smtClean="0"/>
          </a:p>
          <a:p>
            <a:pPr lvl="1"/>
            <a:r>
              <a:rPr lang="lv-LV" dirty="0" smtClean="0"/>
              <a:t>Vārds, uzvārds</a:t>
            </a:r>
          </a:p>
          <a:p>
            <a:pPr lvl="1"/>
            <a:endParaRPr lang="lv-LV" dirty="0" smtClean="0"/>
          </a:p>
          <a:p>
            <a:pPr lvl="1"/>
            <a:r>
              <a:rPr lang="lv-LV" dirty="0" smtClean="0"/>
              <a:t>Dzimšanas gads (ja zināms)</a:t>
            </a:r>
          </a:p>
          <a:p>
            <a:pPr lvl="1"/>
            <a:endParaRPr lang="lv-LV" dirty="0" smtClean="0"/>
          </a:p>
          <a:p>
            <a:pPr lvl="1"/>
            <a:r>
              <a:rPr lang="lv-LV" dirty="0" smtClean="0"/>
              <a:t>Aktuālā un bijušās dzīvesvietas</a:t>
            </a:r>
          </a:p>
          <a:p>
            <a:pPr lvl="1"/>
            <a:endParaRPr lang="lv-LV" dirty="0" smtClean="0"/>
          </a:p>
          <a:p>
            <a:pPr lvl="1"/>
            <a:r>
              <a:rPr lang="lv-LV" dirty="0" smtClean="0"/>
              <a:t>Viss konkrētās personas veikums – pierakstītājiem pierakstīto, teicējiem – teikto folkloras vienību indekss</a:t>
            </a:r>
          </a:p>
        </p:txBody>
      </p:sp>
      <p:pic>
        <p:nvPicPr>
          <p:cNvPr id="7" name="Content Placeholder 6"/>
          <p:cNvPicPr>
            <a:picLocks noGrp="1" noChangeAspect="1"/>
          </p:cNvPicPr>
          <p:nvPr>
            <p:ph sz="half" idx="2"/>
          </p:nvPr>
        </p:nvPicPr>
        <p:blipFill>
          <a:blip r:embed="rId2"/>
          <a:stretch>
            <a:fillRect/>
          </a:stretch>
        </p:blipFill>
        <p:spPr>
          <a:xfrm>
            <a:off x="6415873" y="231821"/>
            <a:ext cx="4712375" cy="6357646"/>
          </a:xfrm>
          <a:prstGeom prst="rect">
            <a:avLst/>
          </a:prstGeom>
        </p:spPr>
      </p:pic>
    </p:spTree>
    <p:extLst>
      <p:ext uri="{BB962C8B-B14F-4D97-AF65-F5344CB8AC3E}">
        <p14:creationId xmlns:p14="http://schemas.microsoft.com/office/powerpoint/2010/main" val="39324368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lv-LV" dirty="0" smtClean="0"/>
              <a:t>Kartes</a:t>
            </a:r>
            <a:endParaRPr lang="en-GB" dirty="0"/>
          </a:p>
        </p:txBody>
      </p:sp>
      <p:sp>
        <p:nvSpPr>
          <p:cNvPr id="8" name="Content Placeholder 7"/>
          <p:cNvSpPr>
            <a:spLocks noGrp="1"/>
          </p:cNvSpPr>
          <p:nvPr>
            <p:ph sz="quarter" idx="4"/>
          </p:nvPr>
        </p:nvSpPr>
        <p:spPr>
          <a:xfrm>
            <a:off x="221734" y="2093976"/>
            <a:ext cx="4754880" cy="4319703"/>
          </a:xfrm>
        </p:spPr>
        <p:txBody>
          <a:bodyPr>
            <a:normAutofit fontScale="92500" lnSpcReduction="10000"/>
          </a:bodyPr>
          <a:lstStyle/>
          <a:p>
            <a:r>
              <a:rPr lang="lv-LV" dirty="0" smtClean="0"/>
              <a:t>Kartējot visus iespējamos metadatus, digitālajā arhīvā pieejama informācija par:</a:t>
            </a:r>
          </a:p>
          <a:p>
            <a:pPr lvl="1"/>
            <a:endParaRPr lang="lv-LV" dirty="0" smtClean="0"/>
          </a:p>
          <a:p>
            <a:pPr lvl="1"/>
            <a:r>
              <a:rPr lang="lv-LV" dirty="0" smtClean="0"/>
              <a:t>Kolekcijas pieraksta vietu ģeogrāfiju (kolekcijas profilā; sk. attēlu)</a:t>
            </a:r>
          </a:p>
          <a:p>
            <a:pPr lvl="1"/>
            <a:endParaRPr lang="lv-LV" dirty="0" smtClean="0"/>
          </a:p>
          <a:p>
            <a:pPr lvl="1"/>
            <a:r>
              <a:rPr lang="lv-LV" dirty="0" smtClean="0"/>
              <a:t>Personu dzīves ģeogrāfiju (personu profilā)</a:t>
            </a:r>
          </a:p>
          <a:p>
            <a:pPr lvl="1"/>
            <a:endParaRPr lang="lv-LV" dirty="0" smtClean="0"/>
          </a:p>
          <a:p>
            <a:pPr lvl="1"/>
            <a:r>
              <a:rPr lang="lv-LV" dirty="0" smtClean="0"/>
              <a:t>Vienības pieraksta un dzirdēšanas vietām (vienības profilā)</a:t>
            </a:r>
          </a:p>
          <a:p>
            <a:pPr lvl="1"/>
            <a:endParaRPr lang="lv-LV" dirty="0" smtClean="0"/>
          </a:p>
          <a:p>
            <a:pPr lvl="1"/>
            <a:r>
              <a:rPr lang="lv-LV" dirty="0" smtClean="0"/>
              <a:t>Visi metadati pieejami arī kopīgajā digitālā arhīva kartē, tādējādi «piepildot» Nautrēnu pagastu un tā apkaimi ar </a:t>
            </a:r>
            <a:r>
              <a:rPr lang="lv-LV" dirty="0" err="1" smtClean="0"/>
              <a:t>Ārmaņu</a:t>
            </a:r>
            <a:r>
              <a:rPr lang="lv-LV" dirty="0" smtClean="0"/>
              <a:t> kolekcijas datiem</a:t>
            </a:r>
          </a:p>
        </p:txBody>
      </p:sp>
      <p:pic>
        <p:nvPicPr>
          <p:cNvPr id="3" name="Content Placeholder 2"/>
          <p:cNvPicPr>
            <a:picLocks noGrp="1" noChangeAspect="1"/>
          </p:cNvPicPr>
          <p:nvPr>
            <p:ph sz="half" idx="2"/>
          </p:nvPr>
        </p:nvPicPr>
        <p:blipFill>
          <a:blip r:embed="rId2"/>
          <a:stretch>
            <a:fillRect/>
          </a:stretch>
        </p:blipFill>
        <p:spPr>
          <a:xfrm>
            <a:off x="4976614" y="927279"/>
            <a:ext cx="7175342" cy="5756856"/>
          </a:xfrm>
          <a:prstGeom prst="rect">
            <a:avLst/>
          </a:prstGeom>
        </p:spPr>
      </p:pic>
    </p:spTree>
    <p:extLst>
      <p:ext uri="{BB962C8B-B14F-4D97-AF65-F5344CB8AC3E}">
        <p14:creationId xmlns:p14="http://schemas.microsoft.com/office/powerpoint/2010/main" val="24624955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Projekta ilgtspēja</a:t>
            </a:r>
            <a:endParaRPr lang="en-GB" dirty="0"/>
          </a:p>
        </p:txBody>
      </p:sp>
      <p:sp>
        <p:nvSpPr>
          <p:cNvPr id="3" name="Content Placeholder 2"/>
          <p:cNvSpPr>
            <a:spLocks noGrp="1"/>
          </p:cNvSpPr>
          <p:nvPr>
            <p:ph idx="1"/>
          </p:nvPr>
        </p:nvSpPr>
        <p:spPr>
          <a:xfrm>
            <a:off x="1069847" y="2121408"/>
            <a:ext cx="10237803" cy="4050792"/>
          </a:xfrm>
        </p:spPr>
        <p:txBody>
          <a:bodyPr>
            <a:normAutofit fontScale="92500" lnSpcReduction="20000"/>
          </a:bodyPr>
          <a:lstStyle/>
          <a:p>
            <a:r>
              <a:rPr lang="lv-LV" dirty="0"/>
              <a:t>Projekta īstenošana aktualizēja latgaliešu folkloras kolekciju apstrādes nepieciešamību LFK digitālajā arhīvā, kas, salīdzinot ar citu Latvijas kultūrvēsturisko novadu folkloras materiālu apstrādi, publicēšanu un popularizēšanu, </a:t>
            </a:r>
            <a:r>
              <a:rPr lang="lv-LV" dirty="0" smtClean="0"/>
              <a:t>līdz </a:t>
            </a:r>
            <a:r>
              <a:rPr lang="lv-LV" dirty="0"/>
              <a:t>šim bija </a:t>
            </a:r>
            <a:r>
              <a:rPr lang="lv-LV" dirty="0" smtClean="0"/>
              <a:t>visneaktīvākā.</a:t>
            </a:r>
          </a:p>
          <a:p>
            <a:r>
              <a:rPr lang="lv-LV" dirty="0"/>
              <a:t>Brāļu </a:t>
            </a:r>
            <a:r>
              <a:rPr lang="lv-LV" dirty="0" err="1"/>
              <a:t>Ārmaņu</a:t>
            </a:r>
            <a:r>
              <a:rPr lang="lv-LV" dirty="0"/>
              <a:t> kolekcijas LFK [263] manuskriptu tekstu digitālā apstrāde aktualizēja nepieciešamību izstrādāt vienotas vadlīnijas latgaliešu tekstu turpmākai rediģēšanai (tā nepieciešama pētniecisko jeb rediģēto tekstu korpusa izstrādei, pielāgojot tos mūsdienu latgaliešu rakstu valodai, vienlaikus saglabājot izlokšņu īpatnības</a:t>
            </a:r>
            <a:r>
              <a:rPr lang="lv-LV" dirty="0" smtClean="0"/>
              <a:t>), kas </a:t>
            </a:r>
            <a:r>
              <a:rPr lang="lv-LV" dirty="0"/>
              <a:t>tiks veikta Valsts pētījumu programmas </a:t>
            </a:r>
            <a:r>
              <a:rPr lang="lv-LV" dirty="0" smtClean="0"/>
              <a:t>«Atvērtas </a:t>
            </a:r>
            <a:r>
              <a:rPr lang="lv-LV" dirty="0"/>
              <a:t>un FAIR principiem atbilstīgas digitālo humanitāro zinātņu ekosistēmas attīstība </a:t>
            </a:r>
            <a:r>
              <a:rPr lang="lv-LV" dirty="0" smtClean="0"/>
              <a:t>Latvijā» (2023-2025) ietvaros.</a:t>
            </a:r>
          </a:p>
          <a:p>
            <a:r>
              <a:rPr lang="lv-LV" dirty="0"/>
              <a:t>Brāļu </a:t>
            </a:r>
            <a:r>
              <a:rPr lang="lv-LV" dirty="0" err="1"/>
              <a:t>Ārmaņu</a:t>
            </a:r>
            <a:r>
              <a:rPr lang="lv-LV" dirty="0"/>
              <a:t> devums latgaliešu folkloras dokumentēšanas vēsturē un viņu savāktā folkloras kolekcija ir nozīmīgs izpētes objekts, tāpēc pētījums tiks turpināts, sagatavojot kolekcijā iekļauto materiālu publicēšanai kādā no LFK izdevumu sērijām ("Novadu folklora" vai "LFK krājums</a:t>
            </a:r>
            <a:r>
              <a:rPr lang="lv-LV" dirty="0" smtClean="0"/>
              <a:t>"), kurās latgaliešu materiāls līdz šim nav ticis publicēts.</a:t>
            </a:r>
            <a:endParaRPr lang="en-GB" dirty="0"/>
          </a:p>
        </p:txBody>
      </p:sp>
    </p:spTree>
    <p:extLst>
      <p:ext uri="{BB962C8B-B14F-4D97-AF65-F5344CB8AC3E}">
        <p14:creationId xmlns:p14="http://schemas.microsoft.com/office/powerpoint/2010/main" val="1819347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12192000" cy="6860361"/>
          </a:xfrm>
          <a:prstGeom prst="rect">
            <a:avLst/>
          </a:prstGeom>
        </p:spPr>
      </p:pic>
    </p:spTree>
    <p:extLst>
      <p:ext uri="{BB962C8B-B14F-4D97-AF65-F5344CB8AC3E}">
        <p14:creationId xmlns:p14="http://schemas.microsoft.com/office/powerpoint/2010/main" val="22314035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Projekta mērķi</a:t>
            </a:r>
            <a:endParaRPr lang="en-GB" dirty="0"/>
          </a:p>
        </p:txBody>
      </p:sp>
      <p:sp>
        <p:nvSpPr>
          <p:cNvPr id="3" name="Content Placeholder 2"/>
          <p:cNvSpPr>
            <a:spLocks noGrp="1"/>
          </p:cNvSpPr>
          <p:nvPr>
            <p:ph idx="1"/>
          </p:nvPr>
        </p:nvSpPr>
        <p:spPr>
          <a:xfrm>
            <a:off x="1069847" y="2121408"/>
            <a:ext cx="10237803" cy="4050792"/>
          </a:xfrm>
        </p:spPr>
        <p:txBody>
          <a:bodyPr/>
          <a:lstStyle/>
          <a:p>
            <a:r>
              <a:rPr lang="lv-LV" dirty="0" smtClean="0"/>
              <a:t>Latviešu folkloras krātuves (LFK) </a:t>
            </a:r>
            <a:r>
              <a:rPr lang="lv-LV" dirty="0"/>
              <a:t>latgaliešu folkloras materiālu </a:t>
            </a:r>
            <a:r>
              <a:rPr lang="lv-LV" dirty="0" smtClean="0"/>
              <a:t>popularizēšana</a:t>
            </a:r>
            <a:r>
              <a:rPr lang="lv-LV" dirty="0"/>
              <a:t>, </a:t>
            </a:r>
            <a:r>
              <a:rPr lang="lv-LV" dirty="0" smtClean="0"/>
              <a:t>digitāli apstrādāto avotu </a:t>
            </a:r>
            <a:r>
              <a:rPr lang="lv-LV" dirty="0"/>
              <a:t>klāsta būtiska papildināšana un publiskās pieejamības nodrošināšana LFK digitālajā </a:t>
            </a:r>
            <a:r>
              <a:rPr lang="lv-LV" dirty="0" smtClean="0"/>
              <a:t>arhīvā.</a:t>
            </a:r>
          </a:p>
          <a:p>
            <a:endParaRPr lang="lv-LV" dirty="0" smtClean="0"/>
          </a:p>
          <a:p>
            <a:r>
              <a:rPr lang="lv-LV" dirty="0" smtClean="0"/>
              <a:t>Folkloras materiālu </a:t>
            </a:r>
            <a:r>
              <a:rPr lang="lv-LV" dirty="0"/>
              <a:t>aktualizēšana novadu identitātes, lokālās kultūrvides un vietējā tūrisma </a:t>
            </a:r>
            <a:r>
              <a:rPr lang="lv-LV" dirty="0" smtClean="0"/>
              <a:t>stimulēšanā.</a:t>
            </a:r>
          </a:p>
          <a:p>
            <a:endParaRPr lang="lv-LV" dirty="0" smtClean="0"/>
          </a:p>
          <a:p>
            <a:r>
              <a:rPr lang="lv-LV" dirty="0" smtClean="0"/>
              <a:t>Latgaliešu </a:t>
            </a:r>
            <a:r>
              <a:rPr lang="lv-LV" dirty="0"/>
              <a:t>nemateriālā kultūras mantojuma digitāli pieejamo tekstu korpusa apjoma palielināšana, būtiski paplašinot zinātnisko pētījumu iespējas </a:t>
            </a:r>
            <a:r>
              <a:rPr lang="lv-LV" dirty="0" err="1"/>
              <a:t>latgalistikā</a:t>
            </a:r>
            <a:r>
              <a:rPr lang="lv-LV" dirty="0"/>
              <a:t>.</a:t>
            </a:r>
            <a:endParaRPr lang="en-GB" dirty="0"/>
          </a:p>
        </p:txBody>
      </p:sp>
    </p:spTree>
    <p:extLst>
      <p:ext uri="{BB962C8B-B14F-4D97-AF65-F5344CB8AC3E}">
        <p14:creationId xmlns:p14="http://schemas.microsoft.com/office/powerpoint/2010/main" val="34469946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Brāļu </a:t>
            </a:r>
            <a:r>
              <a:rPr lang="lv-LV" dirty="0" err="1" smtClean="0"/>
              <a:t>Ārmaņu</a:t>
            </a:r>
            <a:r>
              <a:rPr lang="lv-LV" dirty="0" smtClean="0"/>
              <a:t> folkloras kolekcija </a:t>
            </a:r>
            <a:r>
              <a:rPr lang="lv-LV" sz="2800" dirty="0" smtClean="0"/>
              <a:t>LFK [263]</a:t>
            </a:r>
            <a:endParaRPr lang="en-GB" sz="2800" dirty="0"/>
          </a:p>
        </p:txBody>
      </p:sp>
      <p:sp>
        <p:nvSpPr>
          <p:cNvPr id="3" name="Content Placeholder 2"/>
          <p:cNvSpPr>
            <a:spLocks noGrp="1"/>
          </p:cNvSpPr>
          <p:nvPr>
            <p:ph idx="1"/>
          </p:nvPr>
        </p:nvSpPr>
        <p:spPr>
          <a:xfrm>
            <a:off x="1069848" y="2472744"/>
            <a:ext cx="10058400" cy="3699456"/>
          </a:xfrm>
        </p:spPr>
        <p:txBody>
          <a:bodyPr>
            <a:normAutofit fontScale="92500" lnSpcReduction="10000"/>
          </a:bodyPr>
          <a:lstStyle/>
          <a:p>
            <a:r>
              <a:rPr lang="lv-LV" dirty="0" smtClean="0"/>
              <a:t>Viena no viskvalitatīvāk dokumentētajām latgaliešu folkloras kolekcijām LFK</a:t>
            </a:r>
          </a:p>
          <a:p>
            <a:endParaRPr lang="lv-LV" dirty="0" smtClean="0"/>
          </a:p>
          <a:p>
            <a:r>
              <a:rPr lang="lv-LV" dirty="0" smtClean="0"/>
              <a:t>Hronoloģija: 1926.–1929. gads</a:t>
            </a:r>
          </a:p>
          <a:p>
            <a:endParaRPr lang="lv-LV" dirty="0" smtClean="0"/>
          </a:p>
          <a:p>
            <a:r>
              <a:rPr lang="lv-LV" dirty="0" smtClean="0"/>
              <a:t>Ģeogrāfija: Nautrēnu pagasts, mazākā mērā apkārtējie pagasti</a:t>
            </a:r>
          </a:p>
          <a:p>
            <a:endParaRPr lang="lv-LV" dirty="0" smtClean="0"/>
          </a:p>
          <a:p>
            <a:r>
              <a:rPr lang="lv-LV" dirty="0" smtClean="0"/>
              <a:t>Materiāls: visi folkloras žanri (tautasdziesmas, pasakas, teikas, anekdotes, ticējumi, paražu apraksti)</a:t>
            </a:r>
          </a:p>
          <a:p>
            <a:endParaRPr lang="lv-LV" dirty="0" smtClean="0"/>
          </a:p>
          <a:p>
            <a:r>
              <a:rPr lang="lv-LV" dirty="0" smtClean="0"/>
              <a:t>Valoda: lielākā daļa materiāla pierakstīta latgaliski (Nautrēnu izloksnē)</a:t>
            </a:r>
          </a:p>
          <a:p>
            <a:endParaRPr lang="en-GB" dirty="0"/>
          </a:p>
        </p:txBody>
      </p:sp>
    </p:spTree>
    <p:extLst>
      <p:ext uri="{BB962C8B-B14F-4D97-AF65-F5344CB8AC3E}">
        <p14:creationId xmlns:p14="http://schemas.microsoft.com/office/powerpoint/2010/main" val="4807696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95606" y="2510028"/>
            <a:ext cx="4764282" cy="1609344"/>
          </a:xfrm>
        </p:spPr>
        <p:txBody>
          <a:bodyPr/>
          <a:lstStyle/>
          <a:p>
            <a:r>
              <a:rPr lang="lv-LV" dirty="0" smtClean="0"/>
              <a:t>Rezultāti</a:t>
            </a:r>
            <a:endParaRPr lang="en-GB" dirty="0"/>
          </a:p>
        </p:txBody>
      </p:sp>
      <p:sp>
        <p:nvSpPr>
          <p:cNvPr id="6" name="Content Placeholder 5"/>
          <p:cNvSpPr>
            <a:spLocks noGrp="1"/>
          </p:cNvSpPr>
          <p:nvPr>
            <p:ph idx="1"/>
          </p:nvPr>
        </p:nvSpPr>
        <p:spPr>
          <a:xfrm>
            <a:off x="6453217" y="1289304"/>
            <a:ext cx="4558220" cy="4050792"/>
          </a:xfrm>
        </p:spPr>
        <p:txBody>
          <a:bodyPr/>
          <a:lstStyle/>
          <a:p>
            <a:endParaRPr lang="lv-LV" dirty="0" smtClean="0"/>
          </a:p>
          <a:p>
            <a:endParaRPr lang="lv-LV" dirty="0"/>
          </a:p>
          <a:p>
            <a:r>
              <a:rPr lang="lv-LV" dirty="0" smtClean="0"/>
              <a:t>Projekta rezultāti publiski pieejami LFK digitālajā arhīvā:</a:t>
            </a:r>
          </a:p>
          <a:p>
            <a:endParaRPr lang="lv-LV" dirty="0" smtClean="0">
              <a:hlinkClick r:id="rId2"/>
            </a:endParaRPr>
          </a:p>
          <a:p>
            <a:r>
              <a:rPr lang="en-GB" dirty="0" smtClean="0">
                <a:hlinkClick r:id="rId2"/>
              </a:rPr>
              <a:t>http</a:t>
            </a:r>
            <a:r>
              <a:rPr lang="en-GB" dirty="0">
                <a:hlinkClick r:id="rId2"/>
              </a:rPr>
              <a:t>://</a:t>
            </a:r>
            <a:r>
              <a:rPr lang="en-GB" dirty="0" smtClean="0">
                <a:hlinkClick r:id="rId2"/>
              </a:rPr>
              <a:t>garamantas.lv/lv/collection/885885/Antona-un-Aleksandra-Armanu-folkloras-vakums</a:t>
            </a:r>
            <a:r>
              <a:rPr lang="lv-LV" dirty="0" smtClean="0"/>
              <a:t> </a:t>
            </a:r>
            <a:endParaRPr lang="en-GB" dirty="0"/>
          </a:p>
        </p:txBody>
      </p:sp>
    </p:spTree>
    <p:extLst>
      <p:ext uri="{BB962C8B-B14F-4D97-AF65-F5344CB8AC3E}">
        <p14:creationId xmlns:p14="http://schemas.microsoft.com/office/powerpoint/2010/main" val="30408970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lv-LV" dirty="0" smtClean="0"/>
              <a:t>Pilnībā digitalizēts manuskripts</a:t>
            </a:r>
            <a:endParaRPr lang="en-GB" dirty="0"/>
          </a:p>
        </p:txBody>
      </p:sp>
      <p:pic>
        <p:nvPicPr>
          <p:cNvPr id="4" name="Content Placeholder 3"/>
          <p:cNvPicPr>
            <a:picLocks noGrp="1" noChangeAspect="1"/>
          </p:cNvPicPr>
          <p:nvPr>
            <p:ph sz="half" idx="2"/>
          </p:nvPr>
        </p:nvPicPr>
        <p:blipFill>
          <a:blip r:embed="rId2"/>
          <a:stretch>
            <a:fillRect/>
          </a:stretch>
        </p:blipFill>
        <p:spPr>
          <a:xfrm>
            <a:off x="6945309" y="2093975"/>
            <a:ext cx="4182939" cy="4353823"/>
          </a:xfrm>
          <a:prstGeom prst="rect">
            <a:avLst/>
          </a:prstGeom>
        </p:spPr>
      </p:pic>
      <p:sp>
        <p:nvSpPr>
          <p:cNvPr id="8" name="Content Placeholder 7"/>
          <p:cNvSpPr>
            <a:spLocks noGrp="1"/>
          </p:cNvSpPr>
          <p:nvPr>
            <p:ph sz="quarter" idx="4"/>
          </p:nvPr>
        </p:nvSpPr>
        <p:spPr>
          <a:xfrm>
            <a:off x="1069848" y="2624967"/>
            <a:ext cx="4754880" cy="3291840"/>
          </a:xfrm>
        </p:spPr>
        <p:txBody>
          <a:bodyPr/>
          <a:lstStyle/>
          <a:p>
            <a:endParaRPr lang="lv-LV" dirty="0" smtClean="0"/>
          </a:p>
          <a:p>
            <a:r>
              <a:rPr lang="lv-LV" dirty="0" smtClean="0"/>
              <a:t>Kolekcija LFK [263] pilnībā digitalizēta (par līdzfinansējumu)</a:t>
            </a:r>
          </a:p>
          <a:p>
            <a:endParaRPr lang="lv-LV" dirty="0" smtClean="0"/>
          </a:p>
          <a:p>
            <a:r>
              <a:rPr lang="lv-LV" dirty="0" smtClean="0"/>
              <a:t>Kolekcija ievietota brīvpieejā LFK digitālajā arhīvā</a:t>
            </a:r>
          </a:p>
        </p:txBody>
      </p:sp>
    </p:spTree>
    <p:extLst>
      <p:ext uri="{BB962C8B-B14F-4D97-AF65-F5344CB8AC3E}">
        <p14:creationId xmlns:p14="http://schemas.microsoft.com/office/powerpoint/2010/main" val="18044122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lv-LV" dirty="0" smtClean="0"/>
              <a:t>Sagatavots kolekcijas apraksts</a:t>
            </a:r>
            <a:endParaRPr lang="en-GB" dirty="0"/>
          </a:p>
        </p:txBody>
      </p:sp>
      <p:sp>
        <p:nvSpPr>
          <p:cNvPr id="8" name="Content Placeholder 7"/>
          <p:cNvSpPr>
            <a:spLocks noGrp="1"/>
          </p:cNvSpPr>
          <p:nvPr>
            <p:ph sz="quarter" idx="4"/>
          </p:nvPr>
        </p:nvSpPr>
        <p:spPr>
          <a:xfrm>
            <a:off x="1069848" y="2624967"/>
            <a:ext cx="4754880" cy="3291840"/>
          </a:xfrm>
        </p:spPr>
        <p:txBody>
          <a:bodyPr/>
          <a:lstStyle/>
          <a:p>
            <a:endParaRPr lang="lv-LV" dirty="0" smtClean="0"/>
          </a:p>
          <a:p>
            <a:r>
              <a:rPr lang="lv-LV" dirty="0" smtClean="0"/>
              <a:t>Sagatavots kolekcijas LFK [263] apraksts</a:t>
            </a:r>
          </a:p>
          <a:p>
            <a:endParaRPr lang="lv-LV" dirty="0" smtClean="0"/>
          </a:p>
          <a:p>
            <a:r>
              <a:rPr lang="lv-LV" dirty="0" smtClean="0"/>
              <a:t>Aprakstā sniegta būtiskākā informācija par kolekciju</a:t>
            </a:r>
          </a:p>
          <a:p>
            <a:endParaRPr lang="en-GB" dirty="0"/>
          </a:p>
        </p:txBody>
      </p:sp>
      <p:pic>
        <p:nvPicPr>
          <p:cNvPr id="6" name="Content Placeholder 5"/>
          <p:cNvPicPr>
            <a:picLocks noGrp="1" noChangeAspect="1"/>
          </p:cNvPicPr>
          <p:nvPr>
            <p:ph sz="half" idx="2"/>
          </p:nvPr>
        </p:nvPicPr>
        <p:blipFill>
          <a:blip r:embed="rId2"/>
          <a:stretch>
            <a:fillRect/>
          </a:stretch>
        </p:blipFill>
        <p:spPr>
          <a:xfrm>
            <a:off x="6310649" y="2093976"/>
            <a:ext cx="3993699" cy="4500538"/>
          </a:xfrm>
          <a:prstGeom prst="rect">
            <a:avLst/>
          </a:prstGeom>
        </p:spPr>
      </p:pic>
    </p:spTree>
    <p:extLst>
      <p:ext uri="{BB962C8B-B14F-4D97-AF65-F5344CB8AC3E}">
        <p14:creationId xmlns:p14="http://schemas.microsoft.com/office/powerpoint/2010/main" val="1355838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lv-LV" dirty="0" smtClean="0"/>
              <a:t>Dažādas ortogrāfijas</a:t>
            </a:r>
            <a:endParaRPr lang="en-GB" dirty="0"/>
          </a:p>
        </p:txBody>
      </p:sp>
      <p:pic>
        <p:nvPicPr>
          <p:cNvPr id="7" name="Content Placeholder 6"/>
          <p:cNvPicPr>
            <a:picLocks noGrp="1" noChangeAspect="1"/>
          </p:cNvPicPr>
          <p:nvPr>
            <p:ph sz="half" idx="1"/>
          </p:nvPr>
        </p:nvPicPr>
        <p:blipFill>
          <a:blip r:embed="rId2"/>
          <a:stretch>
            <a:fillRect/>
          </a:stretch>
        </p:blipFill>
        <p:spPr>
          <a:xfrm>
            <a:off x="141668" y="2253803"/>
            <a:ext cx="5873161" cy="3734873"/>
          </a:xfrm>
          <a:prstGeom prst="rect">
            <a:avLst/>
          </a:prstGeom>
        </p:spPr>
      </p:pic>
      <p:pic>
        <p:nvPicPr>
          <p:cNvPr id="8" name="Content Placeholder 7"/>
          <p:cNvPicPr>
            <a:picLocks noGrp="1" noChangeAspect="1"/>
          </p:cNvPicPr>
          <p:nvPr>
            <p:ph sz="half" idx="2"/>
          </p:nvPr>
        </p:nvPicPr>
        <p:blipFill>
          <a:blip r:embed="rId3"/>
          <a:stretch>
            <a:fillRect/>
          </a:stretch>
        </p:blipFill>
        <p:spPr>
          <a:xfrm>
            <a:off x="6075079" y="2253803"/>
            <a:ext cx="5990774" cy="3734873"/>
          </a:xfrm>
          <a:prstGeom prst="rect">
            <a:avLst/>
          </a:prstGeom>
        </p:spPr>
      </p:pic>
    </p:spTree>
    <p:extLst>
      <p:ext uri="{BB962C8B-B14F-4D97-AF65-F5344CB8AC3E}">
        <p14:creationId xmlns:p14="http://schemas.microsoft.com/office/powerpoint/2010/main" val="17010885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lv-LV" dirty="0" smtClean="0"/>
              <a:t>Digitalizēti teksti</a:t>
            </a:r>
            <a:endParaRPr lang="en-GB" dirty="0"/>
          </a:p>
        </p:txBody>
      </p:sp>
      <p:sp>
        <p:nvSpPr>
          <p:cNvPr id="8" name="Content Placeholder 7"/>
          <p:cNvSpPr>
            <a:spLocks noGrp="1"/>
          </p:cNvSpPr>
          <p:nvPr>
            <p:ph sz="quarter" idx="4"/>
          </p:nvPr>
        </p:nvSpPr>
        <p:spPr>
          <a:xfrm>
            <a:off x="1069848" y="2624967"/>
            <a:ext cx="3412000" cy="3291840"/>
          </a:xfrm>
        </p:spPr>
        <p:txBody>
          <a:bodyPr>
            <a:normAutofit/>
          </a:bodyPr>
          <a:lstStyle/>
          <a:p>
            <a:r>
              <a:rPr lang="lv-LV" dirty="0" smtClean="0"/>
              <a:t>Pārrakstīti un pārbaudīti vismaz 400 skenētie faili jeb &gt;800 manuskripta lappuses </a:t>
            </a:r>
          </a:p>
          <a:p>
            <a:endParaRPr lang="lv-LV" dirty="0" smtClean="0"/>
          </a:p>
          <a:p>
            <a:r>
              <a:rPr lang="lv-LV" dirty="0" smtClean="0"/>
              <a:t>Tādējādi kolekcijas teksti padarīti </a:t>
            </a:r>
            <a:r>
              <a:rPr lang="lv-LV" dirty="0" err="1" smtClean="0"/>
              <a:t>datorlasāmi</a:t>
            </a:r>
            <a:r>
              <a:rPr lang="lv-LV" dirty="0" smtClean="0"/>
              <a:t> un </a:t>
            </a:r>
            <a:r>
              <a:rPr lang="lv-LV" dirty="0" err="1" smtClean="0"/>
              <a:t>datormeklējami</a:t>
            </a:r>
            <a:endParaRPr lang="lv-LV" dirty="0" smtClean="0"/>
          </a:p>
          <a:p>
            <a:endParaRPr lang="en-GB" dirty="0"/>
          </a:p>
        </p:txBody>
      </p:sp>
      <p:pic>
        <p:nvPicPr>
          <p:cNvPr id="3" name="Content Placeholder 2"/>
          <p:cNvPicPr>
            <a:picLocks noGrp="1" noChangeAspect="1"/>
          </p:cNvPicPr>
          <p:nvPr>
            <p:ph sz="half" idx="2"/>
          </p:nvPr>
        </p:nvPicPr>
        <p:blipFill>
          <a:blip r:embed="rId2"/>
          <a:stretch>
            <a:fillRect/>
          </a:stretch>
        </p:blipFill>
        <p:spPr>
          <a:xfrm>
            <a:off x="4780508" y="1584102"/>
            <a:ext cx="7296154" cy="5121276"/>
          </a:xfrm>
          <a:prstGeom prst="rect">
            <a:avLst/>
          </a:prstGeom>
        </p:spPr>
      </p:pic>
    </p:spTree>
    <p:extLst>
      <p:ext uri="{BB962C8B-B14F-4D97-AF65-F5344CB8AC3E}">
        <p14:creationId xmlns:p14="http://schemas.microsoft.com/office/powerpoint/2010/main" val="34681506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84ACB6"/>
      </a:dk2>
      <a:lt2>
        <a:srgbClr val="EBE9DD"/>
      </a:lt2>
      <a:accent1>
        <a:srgbClr val="6F8183"/>
      </a:accent1>
      <a:accent2>
        <a:srgbClr val="967E96"/>
      </a:accent2>
      <a:accent3>
        <a:srgbClr val="CCC893"/>
      </a:accent3>
      <a:accent4>
        <a:srgbClr val="A54D74"/>
      </a:accent4>
      <a:accent5>
        <a:srgbClr val="949C6B"/>
      </a:accent5>
      <a:accent6>
        <a:srgbClr val="766A50"/>
      </a:accent6>
      <a:hlink>
        <a:srgbClr val="CC6600"/>
      </a:hlink>
      <a:folHlink>
        <a:srgbClr val="777777"/>
      </a:folHlink>
    </a:clrScheme>
    <a:fontScheme name="Wood 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man Old Style" panose="02050604050505020204"/>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8E89CD47-BF55-4DDE-B823-2283AA7E7695}"/>
    </a:ext>
  </a:extLst>
</a:theme>
</file>

<file path=docProps/app.xml><?xml version="1.0" encoding="utf-8"?>
<Properties xmlns="http://schemas.openxmlformats.org/officeDocument/2006/extended-properties" xmlns:vt="http://schemas.openxmlformats.org/officeDocument/2006/docPropsVTypes">
  <Template>Wood Type</Template>
  <TotalTime>3365</TotalTime>
  <Words>497</Words>
  <Application>Microsoft Office PowerPoint</Application>
  <PresentationFormat>Widescreen</PresentationFormat>
  <Paragraphs>77</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Bookman Old Style</vt:lpstr>
      <vt:lpstr>Century Gothic</vt:lpstr>
      <vt:lpstr>Wingdings</vt:lpstr>
      <vt:lpstr>Wood Type</vt:lpstr>
      <vt:lpstr>Latgaliešu folkloras materiāli Latviešu folkloras krātuves digitālajā arhīvā garamantas.lv</vt:lpstr>
      <vt:lpstr>PowerPoint Presentation</vt:lpstr>
      <vt:lpstr>Projekta mērķi</vt:lpstr>
      <vt:lpstr>Brāļu Ārmaņu folkloras kolekcija LFK [263]</vt:lpstr>
      <vt:lpstr>Rezultāti</vt:lpstr>
      <vt:lpstr>Pilnībā digitalizēts manuskripts</vt:lpstr>
      <vt:lpstr>Sagatavots kolekcijas apraksts</vt:lpstr>
      <vt:lpstr>Dažādas ortogrāfijas</vt:lpstr>
      <vt:lpstr>Digitalizēti teksti</vt:lpstr>
      <vt:lpstr>Vienību metadati</vt:lpstr>
      <vt:lpstr>Personas</vt:lpstr>
      <vt:lpstr>Kartes</vt:lpstr>
      <vt:lpstr>Projekta ilgtspēja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Latgaliešu folkloras materiāli Latviešu folkloras krātuves digitālajā arhīvā garamantas.lv</dc:title>
  <dc:creator>Sandis Laime</dc:creator>
  <cp:lastModifiedBy>Sandis Laime</cp:lastModifiedBy>
  <cp:revision>21</cp:revision>
  <dcterms:created xsi:type="dcterms:W3CDTF">2022-12-27T04:39:37Z</dcterms:created>
  <dcterms:modified xsi:type="dcterms:W3CDTF">2022-12-29T12:45:31Z</dcterms:modified>
</cp:coreProperties>
</file>