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71" r:id="rId4"/>
    <p:sldId id="272" r:id="rId5"/>
    <p:sldId id="258" r:id="rId6"/>
    <p:sldId id="259" r:id="rId7"/>
    <p:sldId id="263" r:id="rId8"/>
    <p:sldId id="266" r:id="rId9"/>
    <p:sldId id="264" r:id="rId10"/>
    <p:sldId id="265" r:id="rId11"/>
    <p:sldId id="270" r:id="rId12"/>
    <p:sldId id="273"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klusējuma sadaļa" id="{C1ED6D8C-F805-44F5-A30C-24B1A59A4030}">
          <p14:sldIdLst>
            <p14:sldId id="256"/>
            <p14:sldId id="267"/>
            <p14:sldId id="271"/>
            <p14:sldId id="272"/>
          </p14:sldIdLst>
        </p14:section>
        <p14:section name="Nenosaukta sadaļa" id="{D4B60968-7960-43BC-8015-0CF3D2B75F65}">
          <p14:sldIdLst>
            <p14:sldId id="258"/>
            <p14:sldId id="259"/>
            <p14:sldId id="263"/>
            <p14:sldId id="266"/>
            <p14:sldId id="264"/>
            <p14:sldId id="265"/>
            <p14:sldId id="270"/>
            <p14:sldId id="273"/>
            <p14:sldId id="2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lv-LV"/>
              <a:t>Rediģēt šablona virsraksta stilu</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lv-LV"/>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8AAF3026-5879-4C63-82DD-A995A70379B5}" type="datetimeFigureOut">
              <a:rPr lang="lv-LV" smtClean="0"/>
              <a:t>16.12.2022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5C9026-FFC0-4337-88FC-AEFA6FA8C24B}"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006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AAF3026-5879-4C63-82DD-A995A70379B5}" type="datetimeFigureOut">
              <a:rPr lang="lv-LV" smtClean="0"/>
              <a:t>16.12.2022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530083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āls virsraksts un tekst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lv-LV"/>
              <a:t>Rediģēt šablona virsraksta stilu</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AAF3026-5879-4C63-82DD-A995A70379B5}" type="datetimeFigureOut">
              <a:rPr lang="lv-LV" smtClean="0"/>
              <a:t>16.12.2022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314418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lv-LV"/>
              <a:t>Rediģēt šablona virsraksta stilu</a:t>
            </a:r>
            <a:endParaRPr lang="en-US" dirty="0"/>
          </a:p>
        </p:txBody>
      </p:sp>
      <p:sp>
        <p:nvSpPr>
          <p:cNvPr id="3" name="Content Placeholder 2"/>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10"/>
          </p:nvPr>
        </p:nvSpPr>
        <p:spPr/>
        <p:txBody>
          <a:bodyPr/>
          <a:lstStyle/>
          <a:p>
            <a:fld id="{8AAF3026-5879-4C63-82DD-A995A70379B5}" type="datetimeFigureOut">
              <a:rPr lang="lv-LV" smtClean="0"/>
              <a:t>16.12.2022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335754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adaļas galve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lv-LV"/>
              <a:t>Rediģēt šablona virsraksta stilu</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a:t>Noklikšķiniet, lai rediģētu šablona teksta stilus</a:t>
            </a:r>
          </a:p>
        </p:txBody>
      </p:sp>
      <p:sp>
        <p:nvSpPr>
          <p:cNvPr id="4" name="Date Placeholder 3"/>
          <p:cNvSpPr>
            <a:spLocks noGrp="1"/>
          </p:cNvSpPr>
          <p:nvPr>
            <p:ph type="dt" sz="half" idx="10"/>
          </p:nvPr>
        </p:nvSpPr>
        <p:spPr/>
        <p:txBody>
          <a:bodyPr/>
          <a:lstStyle/>
          <a:p>
            <a:fld id="{8AAF3026-5879-4C63-82DD-A995A70379B5}" type="datetimeFigureOut">
              <a:rPr lang="lv-LV" smtClean="0"/>
              <a:t>16.12.2022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A15C9026-FFC0-4337-88FC-AEFA6FA8C24B}" type="slidenum">
              <a:rPr lang="lv-LV" smtClean="0"/>
              <a:t>‹#›</a:t>
            </a:fld>
            <a:endParaRPr lang="lv-LV"/>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81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lv-LV"/>
              <a:t>Rediģēt šablona virsraksta stilu</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Date Placeholder 4"/>
          <p:cNvSpPr>
            <a:spLocks noGrp="1"/>
          </p:cNvSpPr>
          <p:nvPr>
            <p:ph type="dt" sz="half" idx="10"/>
          </p:nvPr>
        </p:nvSpPr>
        <p:spPr/>
        <p:txBody>
          <a:bodyPr/>
          <a:lstStyle/>
          <a:p>
            <a:fld id="{8AAF3026-5879-4C63-82DD-A995A70379B5}" type="datetimeFigureOut">
              <a:rPr lang="lv-LV" smtClean="0"/>
              <a:t>16.12.2022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1434049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lv-LV"/>
              <a:t>Rediģēt šablona virsraksta stilu</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Content Placeholder 3"/>
          <p:cNvSpPr>
            <a:spLocks noGrp="1"/>
          </p:cNvSpPr>
          <p:nvPr>
            <p:ph sz="half" idx="2"/>
          </p:nvPr>
        </p:nvSpPr>
        <p:spPr>
          <a:xfrm>
            <a:off x="1097280" y="2582334"/>
            <a:ext cx="4937760" cy="337820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Content Placeholder 5"/>
          <p:cNvSpPr>
            <a:spLocks noGrp="1"/>
          </p:cNvSpPr>
          <p:nvPr>
            <p:ph sz="quarter" idx="4"/>
          </p:nvPr>
        </p:nvSpPr>
        <p:spPr>
          <a:xfrm>
            <a:off x="6217920" y="2582334"/>
            <a:ext cx="4937760" cy="337820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7" name="Date Placeholder 6"/>
          <p:cNvSpPr>
            <a:spLocks noGrp="1"/>
          </p:cNvSpPr>
          <p:nvPr>
            <p:ph type="dt" sz="half" idx="10"/>
          </p:nvPr>
        </p:nvSpPr>
        <p:spPr/>
        <p:txBody>
          <a:bodyPr/>
          <a:lstStyle/>
          <a:p>
            <a:fld id="{8AAF3026-5879-4C63-82DD-A995A70379B5}" type="datetimeFigureOut">
              <a:rPr lang="lv-LV" smtClean="0"/>
              <a:t>16.12.2022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425226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Rediģēt šablona virsraksta stilu</a:t>
            </a:r>
            <a:endParaRPr lang="en-US" dirty="0"/>
          </a:p>
        </p:txBody>
      </p:sp>
      <p:sp>
        <p:nvSpPr>
          <p:cNvPr id="3" name="Date Placeholder 2"/>
          <p:cNvSpPr>
            <a:spLocks noGrp="1"/>
          </p:cNvSpPr>
          <p:nvPr>
            <p:ph type="dt" sz="half" idx="10"/>
          </p:nvPr>
        </p:nvSpPr>
        <p:spPr/>
        <p:txBody>
          <a:bodyPr/>
          <a:lstStyle/>
          <a:p>
            <a:fld id="{8AAF3026-5879-4C63-82DD-A995A70379B5}" type="datetimeFigureOut">
              <a:rPr lang="lv-LV" smtClean="0"/>
              <a:t>16.12.2022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333072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ukšs">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AF3026-5879-4C63-82DD-A995A70379B5}" type="datetimeFigureOut">
              <a:rPr lang="lv-LV" smtClean="0"/>
              <a:t>16.12.2022</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111251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turs ar parakstu">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lv-LV"/>
              <a:t>Rediģēt šablona virsraksta stilu</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AF3026-5879-4C63-82DD-A995A70379B5}" type="datetimeFigureOut">
              <a:rPr lang="lv-LV" smtClean="0"/>
              <a:t>16.12.2022</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15C9026-FFC0-4337-88FC-AEFA6FA8C24B}" type="slidenum">
              <a:rPr lang="lv-LV" smtClean="0"/>
              <a:t>‹#›</a:t>
            </a:fld>
            <a:endParaRPr lang="lv-LV"/>
          </a:p>
        </p:txBody>
      </p:sp>
    </p:spTree>
    <p:extLst>
      <p:ext uri="{BB962C8B-B14F-4D97-AF65-F5344CB8AC3E}">
        <p14:creationId xmlns:p14="http://schemas.microsoft.com/office/powerpoint/2010/main" val="24781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ttēls ar parakstu">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lv-LV"/>
              <a:t>Rediģēt šablona virsraksta stilu</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v-LV"/>
              <a:t>Noklikšķiniet uz ikonas, lai pievienotu attēlu</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a:t>Noklikšķiniet, lai rediģētu šablona teksta stilus</a:t>
            </a:r>
          </a:p>
        </p:txBody>
      </p:sp>
      <p:sp>
        <p:nvSpPr>
          <p:cNvPr id="5" name="Date Placeholder 4"/>
          <p:cNvSpPr>
            <a:spLocks noGrp="1"/>
          </p:cNvSpPr>
          <p:nvPr>
            <p:ph type="dt" sz="half" idx="10"/>
          </p:nvPr>
        </p:nvSpPr>
        <p:spPr/>
        <p:txBody>
          <a:bodyPr/>
          <a:lstStyle/>
          <a:p>
            <a:fld id="{8AAF3026-5879-4C63-82DD-A995A70379B5}" type="datetimeFigureOut">
              <a:rPr lang="lv-LV" smtClean="0"/>
              <a:t>16.12.2022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A15C9026-FFC0-4337-88FC-AEFA6FA8C24B}" type="slidenum">
              <a:rPr lang="lv-LV" smtClean="0"/>
              <a:t>‹#›</a:t>
            </a:fld>
            <a:endParaRPr lang="lv-LV"/>
          </a:p>
        </p:txBody>
      </p:sp>
    </p:spTree>
    <p:extLst>
      <p:ext uri="{BB962C8B-B14F-4D97-AF65-F5344CB8AC3E}">
        <p14:creationId xmlns:p14="http://schemas.microsoft.com/office/powerpoint/2010/main" val="69834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lv-LV"/>
              <a:t>Rediģēt šablona virsraksta stilu</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AF3026-5879-4C63-82DD-A995A70379B5}" type="datetimeFigureOut">
              <a:rPr lang="lv-LV" smtClean="0"/>
              <a:t>16.12.2022</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15C9026-FFC0-4337-88FC-AEFA6FA8C24B}" type="slidenum">
              <a:rPr lang="lv-LV" smtClean="0"/>
              <a:t>‹#›</a:t>
            </a:fld>
            <a:endParaRPr lang="lv-LV"/>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214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hyperlink" Target="https://www.ilukste.lv/kad-krasa-ideja-un-skana-ir-vienots-speks-milestibai-pret-dzimto-novadu-konkursa-skani-tevu-zeme/"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BAC271A-15F7-4866-BA7C-5C03E89CC9EB}"/>
              </a:ext>
            </a:extLst>
          </p:cNvPr>
          <p:cNvSpPr>
            <a:spLocks noGrp="1"/>
          </p:cNvSpPr>
          <p:nvPr>
            <p:ph type="ctrTitle"/>
          </p:nvPr>
        </p:nvSpPr>
        <p:spPr>
          <a:xfrm>
            <a:off x="1097280" y="567267"/>
            <a:ext cx="10058400" cy="3682999"/>
          </a:xfrm>
        </p:spPr>
        <p:txBody>
          <a:bodyPr>
            <a:normAutofit/>
          </a:bodyPr>
          <a:lstStyle/>
          <a:p>
            <a:pPr algn="ctr"/>
            <a:r>
              <a:rPr lang="lv-LV" sz="4000" b="1" dirty="0"/>
              <a:t>Ilūkstes Mūzikas un mākslas skolas rīkotais </a:t>
            </a:r>
            <a:br>
              <a:rPr lang="lv-LV" sz="4000" b="1" dirty="0"/>
            </a:br>
            <a:r>
              <a:rPr lang="lv-LV" sz="4000" b="1" dirty="0"/>
              <a:t>VI Latgales un Sēlijas novadu mazpilsētu un lauku mūzikas un mākslas skolu vokālās un vizuālās mākslas konkurss “Skani,  tēvu zeme!”</a:t>
            </a:r>
            <a:br>
              <a:rPr lang="lv-LV" dirty="0"/>
            </a:br>
            <a:endParaRPr lang="lv-LV" dirty="0"/>
          </a:p>
        </p:txBody>
      </p:sp>
      <p:pic>
        <p:nvPicPr>
          <p:cNvPr id="4" name="Attēls 3">
            <a:extLst>
              <a:ext uri="{FF2B5EF4-FFF2-40B4-BE49-F238E27FC236}">
                <a16:creationId xmlns:a16="http://schemas.microsoft.com/office/drawing/2014/main" id="{F0DB3A57-AD87-4FEF-97BA-2FA3F0CCB91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817533" y="4427399"/>
            <a:ext cx="2582334" cy="1262675"/>
          </a:xfrm>
          <a:prstGeom prst="rect">
            <a:avLst/>
          </a:prstGeom>
        </p:spPr>
      </p:pic>
      <p:pic>
        <p:nvPicPr>
          <p:cNvPr id="5" name="Attēls 4">
            <a:extLst>
              <a:ext uri="{FF2B5EF4-FFF2-40B4-BE49-F238E27FC236}">
                <a16:creationId xmlns:a16="http://schemas.microsoft.com/office/drawing/2014/main" id="{B2835F7B-E2E6-459E-AA12-F741173270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84867" y="4440840"/>
            <a:ext cx="1986282" cy="1145423"/>
          </a:xfrm>
          <a:prstGeom prst="rect">
            <a:avLst/>
          </a:prstGeom>
        </p:spPr>
      </p:pic>
      <p:pic>
        <p:nvPicPr>
          <p:cNvPr id="6" name="Attēls 5">
            <a:extLst>
              <a:ext uri="{FF2B5EF4-FFF2-40B4-BE49-F238E27FC236}">
                <a16:creationId xmlns:a16="http://schemas.microsoft.com/office/drawing/2014/main" id="{88E37F10-84CA-4F1C-96F1-DE75F1BE06C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639229" y="4457391"/>
            <a:ext cx="1279859" cy="1271737"/>
          </a:xfrm>
          <a:prstGeom prst="rect">
            <a:avLst/>
          </a:prstGeom>
        </p:spPr>
      </p:pic>
    </p:spTree>
    <p:extLst>
      <p:ext uri="{BB962C8B-B14F-4D97-AF65-F5344CB8AC3E}">
        <p14:creationId xmlns:p14="http://schemas.microsoft.com/office/powerpoint/2010/main" val="291086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9F9D82E-4622-4759-86A8-08553CAB316E}"/>
              </a:ext>
            </a:extLst>
          </p:cNvPr>
          <p:cNvSpPr>
            <a:spLocks noGrp="1"/>
          </p:cNvSpPr>
          <p:nvPr>
            <p:ph type="title"/>
          </p:nvPr>
        </p:nvSpPr>
        <p:spPr>
          <a:xfrm>
            <a:off x="1097280" y="286604"/>
            <a:ext cx="10058400" cy="915664"/>
          </a:xfrm>
        </p:spPr>
        <p:txBody>
          <a:bodyPr>
            <a:normAutofit/>
          </a:bodyPr>
          <a:lstStyle/>
          <a:p>
            <a:pPr algn="ctr"/>
            <a:r>
              <a:rPr lang="lv-LV" sz="4400" dirty="0"/>
              <a:t>ILONA BAGELE  AR ILŪKSTES LAUREĀTIEM</a:t>
            </a:r>
          </a:p>
        </p:txBody>
      </p:sp>
      <p:pic>
        <p:nvPicPr>
          <p:cNvPr id="3" name="Attēls 2">
            <a:extLst>
              <a:ext uri="{FF2B5EF4-FFF2-40B4-BE49-F238E27FC236}">
                <a16:creationId xmlns:a16="http://schemas.microsoft.com/office/drawing/2014/main" id="{C5B1086D-259D-4C6A-9C87-E700D3C37D1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32166" y="2105938"/>
            <a:ext cx="3243502" cy="3896928"/>
          </a:xfrm>
          <a:prstGeom prst="rect">
            <a:avLst/>
          </a:prstGeom>
        </p:spPr>
      </p:pic>
      <p:pic>
        <p:nvPicPr>
          <p:cNvPr id="4" name="Attēls 3">
            <a:extLst>
              <a:ext uri="{FF2B5EF4-FFF2-40B4-BE49-F238E27FC236}">
                <a16:creationId xmlns:a16="http://schemas.microsoft.com/office/drawing/2014/main" id="{15BB57D2-0742-4F41-A7AA-7126E65E0FE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74062" y="2105938"/>
            <a:ext cx="2590338" cy="1600601"/>
          </a:xfrm>
          <a:prstGeom prst="rect">
            <a:avLst/>
          </a:prstGeom>
        </p:spPr>
      </p:pic>
      <p:pic>
        <p:nvPicPr>
          <p:cNvPr id="7" name="Attēls 6">
            <a:extLst>
              <a:ext uri="{FF2B5EF4-FFF2-40B4-BE49-F238E27FC236}">
                <a16:creationId xmlns:a16="http://schemas.microsoft.com/office/drawing/2014/main" id="{90AC780B-02C4-469A-A3D7-F71F53D49B7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87167" y="2105938"/>
            <a:ext cx="2916766" cy="3889021"/>
          </a:xfrm>
          <a:prstGeom prst="rect">
            <a:avLst/>
          </a:prstGeom>
        </p:spPr>
      </p:pic>
    </p:spTree>
    <p:extLst>
      <p:ext uri="{BB962C8B-B14F-4D97-AF65-F5344CB8AC3E}">
        <p14:creationId xmlns:p14="http://schemas.microsoft.com/office/powerpoint/2010/main" val="3244736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5BCB418-9D86-45D0-8FD3-969F32CB4081}"/>
              </a:ext>
            </a:extLst>
          </p:cNvPr>
          <p:cNvSpPr>
            <a:spLocks noGrp="1"/>
          </p:cNvSpPr>
          <p:nvPr>
            <p:ph type="title"/>
          </p:nvPr>
        </p:nvSpPr>
        <p:spPr>
          <a:xfrm>
            <a:off x="1097280" y="286604"/>
            <a:ext cx="10058400" cy="661664"/>
          </a:xfrm>
        </p:spPr>
        <p:txBody>
          <a:bodyPr>
            <a:normAutofit fontScale="90000"/>
          </a:bodyPr>
          <a:lstStyle/>
          <a:p>
            <a:pPr algn="ctr"/>
            <a:r>
              <a:rPr lang="lv-LV" dirty="0"/>
              <a:t>PUBLIKĀCIJAS</a:t>
            </a:r>
          </a:p>
        </p:txBody>
      </p:sp>
      <p:pic>
        <p:nvPicPr>
          <p:cNvPr id="12" name="Satura vietturis 11">
            <a:extLst>
              <a:ext uri="{FF2B5EF4-FFF2-40B4-BE49-F238E27FC236}">
                <a16:creationId xmlns:a16="http://schemas.microsoft.com/office/drawing/2014/main" id="{47B23431-414E-4810-9C54-28622EA8B117}"/>
              </a:ext>
            </a:extLst>
          </p:cNvPr>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5234995" y="1885518"/>
            <a:ext cx="3104672" cy="4332028"/>
          </a:xfrm>
          <a:prstGeom prst="rect">
            <a:avLst/>
          </a:prstGeom>
        </p:spPr>
      </p:pic>
      <p:sp>
        <p:nvSpPr>
          <p:cNvPr id="14" name="TextBox 13">
            <a:extLst>
              <a:ext uri="{FF2B5EF4-FFF2-40B4-BE49-F238E27FC236}">
                <a16:creationId xmlns:a16="http://schemas.microsoft.com/office/drawing/2014/main" id="{EB17496B-178D-4987-B11F-32FF4701AD5D}"/>
              </a:ext>
            </a:extLst>
          </p:cNvPr>
          <p:cNvSpPr txBox="1"/>
          <p:nvPr/>
        </p:nvSpPr>
        <p:spPr>
          <a:xfrm>
            <a:off x="8339667" y="3589867"/>
            <a:ext cx="3014132" cy="923330"/>
          </a:xfrm>
          <a:prstGeom prst="rect">
            <a:avLst/>
          </a:prstGeom>
          <a:noFill/>
        </p:spPr>
        <p:txBody>
          <a:bodyPr wrap="square">
            <a:spAutoFit/>
          </a:bodyPr>
          <a:lstStyle/>
          <a:p>
            <a:r>
              <a:rPr lang="pt-BR" dirty="0"/>
              <a:t>Augšdaugavas novada vēstis 2022.24 novembrī. Nr. 11(11)  lpp.13.</a:t>
            </a:r>
            <a:endParaRPr lang="lv-LV" dirty="0"/>
          </a:p>
        </p:txBody>
      </p:sp>
      <p:sp>
        <p:nvSpPr>
          <p:cNvPr id="16" name="TextBox 15">
            <a:extLst>
              <a:ext uri="{FF2B5EF4-FFF2-40B4-BE49-F238E27FC236}">
                <a16:creationId xmlns:a16="http://schemas.microsoft.com/office/drawing/2014/main" id="{0F8CBCD6-EA12-45FA-96CC-372FC260339D}"/>
              </a:ext>
            </a:extLst>
          </p:cNvPr>
          <p:cNvSpPr txBox="1"/>
          <p:nvPr/>
        </p:nvSpPr>
        <p:spPr>
          <a:xfrm>
            <a:off x="1097280" y="2274838"/>
            <a:ext cx="4137715" cy="3693319"/>
          </a:xfrm>
          <a:prstGeom prst="rect">
            <a:avLst/>
          </a:prstGeom>
          <a:noFill/>
        </p:spPr>
        <p:txBody>
          <a:bodyPr wrap="square">
            <a:spAutoFit/>
          </a:bodyPr>
          <a:lstStyle/>
          <a:p>
            <a:r>
              <a:rPr lang="lv-LV" dirty="0">
                <a:hlinkClick r:id="rId3"/>
              </a:rPr>
              <a:t>https://www.ilukste.lv/kad-krasa-ideja-un-skana-ir-vienots-speks-milestibai-pret-dzimto-novadu-konkursa-skani-tevu-zeme/</a:t>
            </a:r>
            <a:endParaRPr lang="lv-LV" dirty="0"/>
          </a:p>
          <a:p>
            <a:endParaRPr lang="lv-LV" dirty="0"/>
          </a:p>
          <a:p>
            <a:r>
              <a:rPr lang="lv-LV" dirty="0"/>
              <a:t>Kad krāsa, ideja un skaņa ir vienots spēks mīlestībai pret dzimto novadu konkursā “Skani, tēvu zeme!” - Augšdaugavas novads (augsdaugavasnovads.lv)</a:t>
            </a:r>
          </a:p>
          <a:p>
            <a:endParaRPr lang="lv-LV" dirty="0"/>
          </a:p>
          <a:p>
            <a:r>
              <a:rPr lang="lv-LV" dirty="0"/>
              <a:t>Aicinām aplūkot izstādi un gūt pozitīvas emocijas – Ilūkstes pilsētas administrācija (ilukste.lv)</a:t>
            </a:r>
          </a:p>
        </p:txBody>
      </p:sp>
    </p:spTree>
    <p:extLst>
      <p:ext uri="{BB962C8B-B14F-4D97-AF65-F5344CB8AC3E}">
        <p14:creationId xmlns:p14="http://schemas.microsoft.com/office/powerpoint/2010/main" val="1303163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7A6EC19-CB61-4791-A4F6-D524400CA695}"/>
              </a:ext>
            </a:extLst>
          </p:cNvPr>
          <p:cNvSpPr>
            <a:spLocks noGrp="1"/>
          </p:cNvSpPr>
          <p:nvPr>
            <p:ph type="title"/>
          </p:nvPr>
        </p:nvSpPr>
        <p:spPr>
          <a:xfrm>
            <a:off x="1097280" y="584200"/>
            <a:ext cx="10058400" cy="1430866"/>
          </a:xfrm>
        </p:spPr>
        <p:txBody>
          <a:bodyPr>
            <a:noAutofit/>
          </a:bodyPr>
          <a:lstStyle/>
          <a:p>
            <a:pPr algn="ctr"/>
            <a:r>
              <a:rPr lang="lv-LV" sz="2000" dirty="0"/>
              <a:t>Latvijas Mūzikas asociācijas avīzē “Partita” decembra mēnesī.</a:t>
            </a:r>
            <a:br>
              <a:rPr lang="lv-LV" sz="2000" dirty="0"/>
            </a:br>
            <a:r>
              <a:rPr lang="lv-LV" sz="2800" dirty="0"/>
              <a:t>Izskanējis VI Latgales un Sēlijas novadu mazpilsētu un lauku mūzikas un mākslas skolu vokālās un vizuālās mākslas konkurss  “Skani,  tēvu zeme!” </a:t>
            </a:r>
            <a:br>
              <a:rPr lang="lv-LV" sz="3200" dirty="0"/>
            </a:br>
            <a:endParaRPr lang="lv-LV" sz="3200" dirty="0"/>
          </a:p>
        </p:txBody>
      </p:sp>
      <p:sp>
        <p:nvSpPr>
          <p:cNvPr id="3" name="Satura vietturis 2">
            <a:extLst>
              <a:ext uri="{FF2B5EF4-FFF2-40B4-BE49-F238E27FC236}">
                <a16:creationId xmlns:a16="http://schemas.microsoft.com/office/drawing/2014/main" id="{8CAC9C15-95D3-4588-9290-BE74D50FDF6A}"/>
              </a:ext>
            </a:extLst>
          </p:cNvPr>
          <p:cNvSpPr>
            <a:spLocks noGrp="1"/>
          </p:cNvSpPr>
          <p:nvPr>
            <p:ph idx="1"/>
          </p:nvPr>
        </p:nvSpPr>
        <p:spPr>
          <a:xfrm>
            <a:off x="524933" y="1845733"/>
            <a:ext cx="11311467" cy="4571999"/>
          </a:xfrm>
        </p:spPr>
        <p:txBody>
          <a:bodyPr>
            <a:normAutofit fontScale="25000" lnSpcReduction="20000"/>
          </a:bodyPr>
          <a:lstStyle/>
          <a:p>
            <a:pPr>
              <a:lnSpc>
                <a:spcPct val="120000"/>
              </a:lnSpc>
            </a:pPr>
            <a:r>
              <a:rPr lang="lv-LV" sz="4200" dirty="0"/>
              <a:t>13. oktobrī Ilūkstes Mūzikas un mākslas skola jau no paša rīta skanēja kā bišu strops, jo tajā norisinājās VI Latgales un Sēlijas novadu mazpilsētu un lauku mūzikas un mākslas skolu vokālās un vizuālās mākslas konkurss  “Skani,  tēvu zeme!”.   Šī konkursa pamatideja ir sekmēt bērnu un jauniešu nacionālās un valstiskās identitātes un patriotisma nostiprināšanos, veicinot  skolēnu līdzdalību tautas tradīciju un kultūrvēsturiskā mantojuma saglabāšanā un sava novada kultūras dzīves veidošanā. Šogad konkurss noritēja arī Ilūkstes Mūzikas un mākslas skolas 60 gadu jubilejas zīmē.  Konkursā piedalījās 27 dalībnieki no Latgales, Sēlijas un Lietuvas mūzikas skolām – Ilūkstes MMS, Ludzas Mūzikas pamatskolas, Preiļu MMS, A. Žilinska Jēkabpils mūzikas skolas Aknīstes filiāles, Aglonas Bazilikas kora skolas un </a:t>
            </a:r>
            <a:r>
              <a:rPr lang="lv-LV" sz="4200" dirty="0" err="1"/>
              <a:t>Roķišķu</a:t>
            </a:r>
            <a:r>
              <a:rPr lang="lv-LV" sz="4200" dirty="0"/>
              <a:t> R. </a:t>
            </a:r>
            <a:r>
              <a:rPr lang="lv-LV" sz="4200" dirty="0" err="1"/>
              <a:t>Limanos</a:t>
            </a:r>
            <a:r>
              <a:rPr lang="lv-LV" sz="4200" dirty="0"/>
              <a:t> mūzikas skolas.     Dalībniekus vērtēja žūrija – Latvijas Nacionālās Operas un Baleta soliste, DU asociētā profesore Ilona Bagele;  Aglonas Bazilikas pedagoģe, kordiriģente Ieva </a:t>
            </a:r>
            <a:r>
              <a:rPr lang="lv-LV" sz="4200" dirty="0" err="1"/>
              <a:t>Lazdāne</a:t>
            </a:r>
            <a:r>
              <a:rPr lang="lv-LV" sz="4200" dirty="0"/>
              <a:t> un Staņislava Broka Daugavpils mūzikas vidusskolas vokālā pedagoģe, IP “Diriģēšana” un Kordiriģēšanas nodaļas vadītāja </a:t>
            </a:r>
            <a:r>
              <a:rPr lang="lv-LV" sz="4200" dirty="0" err="1"/>
              <a:t>Eugenija</a:t>
            </a:r>
            <a:r>
              <a:rPr lang="lv-LV" sz="4200" dirty="0"/>
              <a:t> Dakša.</a:t>
            </a:r>
          </a:p>
          <a:p>
            <a:pPr>
              <a:lnSpc>
                <a:spcPct val="120000"/>
              </a:lnSpc>
            </a:pPr>
            <a:r>
              <a:rPr lang="lv-LV" sz="4200" dirty="0"/>
              <a:t>Dalībnieki tika vērtēti trijās vecuma grupās – A grupa 7 – 10 gadi, B grupa 11 – 13 gadi, C grupa 14 – 16 gadi.   Sveicam konkursa laureātus: </a:t>
            </a:r>
            <a:r>
              <a:rPr lang="lv-LV" sz="4200" b="1" dirty="0"/>
              <a:t>A</a:t>
            </a:r>
            <a:r>
              <a:rPr lang="lv-LV" sz="4200" dirty="0"/>
              <a:t> grupā Galveno balvu ieguva </a:t>
            </a:r>
            <a:r>
              <a:rPr lang="lv-LV" sz="4200" dirty="0" err="1"/>
              <a:t>Urtė</a:t>
            </a:r>
            <a:r>
              <a:rPr lang="lv-LV" sz="4200" dirty="0"/>
              <a:t> </a:t>
            </a:r>
            <a:r>
              <a:rPr lang="lv-LV" sz="4200" dirty="0" err="1"/>
              <a:t>Smalinskaitė</a:t>
            </a:r>
            <a:r>
              <a:rPr lang="lv-LV" sz="4200" dirty="0"/>
              <a:t> (</a:t>
            </a:r>
            <a:r>
              <a:rPr lang="lv-LV" sz="4200" dirty="0" err="1"/>
              <a:t>Rokiškio</a:t>
            </a:r>
            <a:r>
              <a:rPr lang="lv-LV" sz="4200" dirty="0"/>
              <a:t> </a:t>
            </a:r>
            <a:r>
              <a:rPr lang="lv-LV" sz="4200" dirty="0" err="1"/>
              <a:t>Rudolfo</a:t>
            </a:r>
            <a:r>
              <a:rPr lang="lv-LV" sz="4200" dirty="0"/>
              <a:t> </a:t>
            </a:r>
            <a:r>
              <a:rPr lang="lv-LV" sz="4200" dirty="0" err="1"/>
              <a:t>Lymano</a:t>
            </a:r>
            <a:r>
              <a:rPr lang="lv-LV" sz="4200" dirty="0"/>
              <a:t> mūzikas skola, pedagoģe Reda </a:t>
            </a:r>
            <a:r>
              <a:rPr lang="lv-LV" sz="4200" dirty="0" err="1"/>
              <a:t>Kazlauskienė</a:t>
            </a:r>
            <a:r>
              <a:rPr lang="lv-LV" sz="4200" dirty="0"/>
              <a:t>, koncertmeistare Rasa </a:t>
            </a:r>
            <a:r>
              <a:rPr lang="lv-LV" sz="4200" dirty="0" err="1"/>
              <a:t>Pletaitė-Junokienė</a:t>
            </a:r>
            <a:r>
              <a:rPr lang="lv-LV" sz="4200" dirty="0"/>
              <a:t>); 1.vietas – Tabita </a:t>
            </a:r>
            <a:r>
              <a:rPr lang="lv-LV" sz="4200" dirty="0" err="1"/>
              <a:t>Čamāne</a:t>
            </a:r>
            <a:r>
              <a:rPr lang="lv-LV" sz="4200" dirty="0"/>
              <a:t> (Ilūkstes MMS, ped. Daina </a:t>
            </a:r>
            <a:r>
              <a:rPr lang="lv-LV" sz="4200" dirty="0" err="1"/>
              <a:t>Paukšte</a:t>
            </a:r>
            <a:r>
              <a:rPr lang="lv-LV" sz="4200" dirty="0"/>
              <a:t>, KCM Tatjana </a:t>
            </a:r>
            <a:r>
              <a:rPr lang="lv-LV" sz="4200" dirty="0" err="1"/>
              <a:t>Dvorecka</a:t>
            </a:r>
            <a:r>
              <a:rPr lang="lv-LV" sz="4200" dirty="0"/>
              <a:t>) un Paula </a:t>
            </a:r>
            <a:r>
              <a:rPr lang="lv-LV" sz="4200" dirty="0" err="1"/>
              <a:t>Blusanoviča</a:t>
            </a:r>
            <a:r>
              <a:rPr lang="lv-LV" sz="4200" dirty="0"/>
              <a:t> (  Ludzas Mūzikas pamatskola, ped. Evita </a:t>
            </a:r>
            <a:r>
              <a:rPr lang="lv-LV" sz="4200" dirty="0" err="1"/>
              <a:t>Podoļeca</a:t>
            </a:r>
            <a:r>
              <a:rPr lang="lv-LV" sz="4200" dirty="0"/>
              <a:t>, KCM Lolita </a:t>
            </a:r>
            <a:r>
              <a:rPr lang="lv-LV" sz="4200" dirty="0" err="1"/>
              <a:t>Greitāne</a:t>
            </a:r>
            <a:r>
              <a:rPr lang="lv-LV" sz="4200" dirty="0"/>
              <a:t>). A grupā Žūrijas simpātiju balvu ieguva 2. vietas ieguvējs Kristiāns Martinsons ( Ilūkstes MMS, ped. Daiga Martinsone, KCM Ināra Zdanovska), 2. vietas ieguva arī  Ritvars Kalvāns (Aglonas BKS, ped. Iveta </a:t>
            </a:r>
            <a:r>
              <a:rPr lang="lv-LV" sz="4200" dirty="0" err="1"/>
              <a:t>Soldāne</a:t>
            </a:r>
            <a:r>
              <a:rPr lang="lv-LV" sz="4200" dirty="0"/>
              <a:t>, KCM Baiba </a:t>
            </a:r>
            <a:r>
              <a:rPr lang="lv-LV" sz="4200" dirty="0" err="1"/>
              <a:t>Betlere</a:t>
            </a:r>
            <a:r>
              <a:rPr lang="lv-LV" sz="4200" dirty="0"/>
              <a:t>) un Karolīna Teilāne ( Ludzas Mūzikas pamatskola, ped. Aija </a:t>
            </a:r>
            <a:r>
              <a:rPr lang="lv-LV" sz="4200" dirty="0" err="1"/>
              <a:t>Razumovska</a:t>
            </a:r>
            <a:r>
              <a:rPr lang="lv-LV" sz="4200" dirty="0"/>
              <a:t>, KCM Marina </a:t>
            </a:r>
            <a:r>
              <a:rPr lang="lv-LV" sz="4200" dirty="0" err="1"/>
              <a:t>Marčenoka</a:t>
            </a:r>
            <a:r>
              <a:rPr lang="lv-LV" sz="4200" dirty="0"/>
              <a:t>). A grupas 3. vietu ieguvēji ir: Simona </a:t>
            </a:r>
            <a:r>
              <a:rPr lang="lv-LV" sz="4200" dirty="0" err="1"/>
              <a:t>Antonovaite</a:t>
            </a:r>
            <a:r>
              <a:rPr lang="lv-LV" sz="4200" dirty="0"/>
              <a:t> (</a:t>
            </a:r>
            <a:r>
              <a:rPr lang="lv-LV" sz="4200" dirty="0" err="1"/>
              <a:t>Rokiškio</a:t>
            </a:r>
            <a:r>
              <a:rPr lang="lv-LV" sz="4200" dirty="0"/>
              <a:t> R. </a:t>
            </a:r>
            <a:r>
              <a:rPr lang="lv-LV" sz="4200" dirty="0" err="1"/>
              <a:t>Lymano</a:t>
            </a:r>
            <a:r>
              <a:rPr lang="lv-LV" sz="4200" dirty="0"/>
              <a:t> mūzikas skola, ped. Rasa </a:t>
            </a:r>
            <a:r>
              <a:rPr lang="lv-LV" sz="4200" dirty="0" err="1"/>
              <a:t>Pletaitė-Junokienė</a:t>
            </a:r>
            <a:r>
              <a:rPr lang="lv-LV" sz="4200" dirty="0"/>
              <a:t>, KCM Kristiāna </a:t>
            </a:r>
            <a:r>
              <a:rPr lang="lv-LV" sz="4200" dirty="0" err="1"/>
              <a:t>Kemundrite</a:t>
            </a:r>
            <a:r>
              <a:rPr lang="lv-LV" sz="4200" dirty="0"/>
              <a:t>), Keita Bērziņa (</a:t>
            </a:r>
            <a:r>
              <a:rPr lang="lv-LV" sz="4200" dirty="0" err="1"/>
              <a:t>A.Žilinska</a:t>
            </a:r>
            <a:r>
              <a:rPr lang="lv-LV" sz="4200" dirty="0"/>
              <a:t> Jēkabpils mūzikas skolas Aknīstes filiāle, ped. Madara Ozoliņa, KCM Viola </a:t>
            </a:r>
            <a:r>
              <a:rPr lang="lv-LV" sz="4200" dirty="0" err="1"/>
              <a:t>Jasmane</a:t>
            </a:r>
            <a:r>
              <a:rPr lang="lv-LV" sz="4200" dirty="0"/>
              <a:t>), Ramona </a:t>
            </a:r>
            <a:r>
              <a:rPr lang="lv-LV" sz="4200" dirty="0" err="1"/>
              <a:t>Priskurela</a:t>
            </a:r>
            <a:r>
              <a:rPr lang="lv-LV" sz="4200" dirty="0"/>
              <a:t> (Ludzas Mūzikas pamatskola, ped. Aija </a:t>
            </a:r>
            <a:r>
              <a:rPr lang="lv-LV" sz="4200" dirty="0" err="1"/>
              <a:t>Razumovska</a:t>
            </a:r>
            <a:r>
              <a:rPr lang="lv-LV" sz="4200" dirty="0"/>
              <a:t>, KCM Marina </a:t>
            </a:r>
            <a:r>
              <a:rPr lang="lv-LV" sz="4200" dirty="0" err="1"/>
              <a:t>Marčenoka</a:t>
            </a:r>
            <a:r>
              <a:rPr lang="lv-LV" sz="4200" dirty="0"/>
              <a:t>), Brigita </a:t>
            </a:r>
            <a:r>
              <a:rPr lang="lv-LV" sz="4200" dirty="0" err="1"/>
              <a:t>Stulgaite</a:t>
            </a:r>
            <a:r>
              <a:rPr lang="lv-LV" sz="4200" dirty="0"/>
              <a:t> (</a:t>
            </a:r>
            <a:r>
              <a:rPr lang="lv-LV" sz="4200" dirty="0" err="1"/>
              <a:t>Rokiškio</a:t>
            </a:r>
            <a:r>
              <a:rPr lang="lv-LV" sz="4200" dirty="0"/>
              <a:t> R. </a:t>
            </a:r>
            <a:r>
              <a:rPr lang="lv-LV" sz="4200" dirty="0" err="1"/>
              <a:t>Lymano</a:t>
            </a:r>
            <a:r>
              <a:rPr lang="lv-LV" sz="4200" dirty="0"/>
              <a:t> mūzikas skola, ped. Rasa </a:t>
            </a:r>
            <a:r>
              <a:rPr lang="lv-LV" sz="4200" dirty="0" err="1"/>
              <a:t>Pletaitė-Junokienė</a:t>
            </a:r>
            <a:r>
              <a:rPr lang="lv-LV" sz="4200" dirty="0"/>
              <a:t>, KCM Kristiāna </a:t>
            </a:r>
            <a:r>
              <a:rPr lang="lv-LV" sz="4200" dirty="0" err="1"/>
              <a:t>Kemundrite</a:t>
            </a:r>
            <a:r>
              <a:rPr lang="lv-LV" sz="4200" dirty="0"/>
              <a:t>) un Adelīna Žagariņa ( Ilūkstes MMS, ped. Daiga Martinsone, KCM Viola </a:t>
            </a:r>
            <a:r>
              <a:rPr lang="lv-LV" sz="4200" dirty="0" err="1"/>
              <a:t>Jasmane</a:t>
            </a:r>
            <a:r>
              <a:rPr lang="lv-LV" sz="4200" dirty="0"/>
              <a:t>) .   </a:t>
            </a:r>
            <a:r>
              <a:rPr lang="lv-LV" sz="4200" b="1" dirty="0"/>
              <a:t>B</a:t>
            </a:r>
            <a:r>
              <a:rPr lang="lv-LV" sz="4200" dirty="0"/>
              <a:t> grupā Galvenā balva Edgaram Uļjanovam (</a:t>
            </a:r>
            <a:r>
              <a:rPr lang="lv-LV" sz="4200" dirty="0" err="1"/>
              <a:t>A.Žilinska</a:t>
            </a:r>
            <a:r>
              <a:rPr lang="lv-LV" sz="4200" dirty="0"/>
              <a:t> Jēkabpils mūzikas skolas Aknīstes filiāle, ped. Madara Ozoliņa, KCM Viola </a:t>
            </a:r>
            <a:r>
              <a:rPr lang="lv-LV" sz="4200" dirty="0" err="1"/>
              <a:t>Jasmane</a:t>
            </a:r>
            <a:r>
              <a:rPr lang="lv-LV" sz="4200" dirty="0"/>
              <a:t>), 1.vietas – Elvim </a:t>
            </a:r>
            <a:r>
              <a:rPr lang="lv-LV" sz="4200" dirty="0" err="1"/>
              <a:t>Stelmakam</a:t>
            </a:r>
            <a:r>
              <a:rPr lang="lv-LV" sz="4200" dirty="0"/>
              <a:t> (Ilūkstes MMS, ped. Daiga Martinsone, KCM Ināra Zdanovska) un Liepai </a:t>
            </a:r>
            <a:r>
              <a:rPr lang="lv-LV" sz="4200" dirty="0" err="1"/>
              <a:t>Ulevičutei</a:t>
            </a:r>
            <a:r>
              <a:rPr lang="lv-LV" sz="4200" dirty="0"/>
              <a:t> ((</a:t>
            </a:r>
            <a:r>
              <a:rPr lang="lv-LV" sz="4200" dirty="0" err="1"/>
              <a:t>Rokiškio</a:t>
            </a:r>
            <a:r>
              <a:rPr lang="lv-LV" sz="4200" dirty="0"/>
              <a:t> R. </a:t>
            </a:r>
            <a:r>
              <a:rPr lang="lv-LV" sz="4200" dirty="0" err="1"/>
              <a:t>Lymano</a:t>
            </a:r>
            <a:r>
              <a:rPr lang="lv-LV" sz="4200" dirty="0"/>
              <a:t> mūzikas skola, pedagoģe Reda </a:t>
            </a:r>
            <a:r>
              <a:rPr lang="lv-LV" sz="4200" dirty="0" err="1"/>
              <a:t>Kazlauskiene</a:t>
            </a:r>
            <a:r>
              <a:rPr lang="lv-LV" sz="4200" dirty="0"/>
              <a:t>, KCM Rasa </a:t>
            </a:r>
            <a:r>
              <a:rPr lang="lv-LV" sz="4200" dirty="0" err="1"/>
              <a:t>Pletaite</a:t>
            </a:r>
            <a:r>
              <a:rPr lang="lv-LV" sz="4200" dirty="0"/>
              <a:t> – </a:t>
            </a:r>
            <a:r>
              <a:rPr lang="lv-LV" sz="4200" dirty="0" err="1"/>
              <a:t>Junokiene</a:t>
            </a:r>
            <a:r>
              <a:rPr lang="lv-LV" sz="4200" dirty="0"/>
              <a:t>). Liepa ieguva arī Žūrijas simpātiju balvu. 2. vietas ieguva Sintija Indrikova un Elīna </a:t>
            </a:r>
            <a:r>
              <a:rPr lang="lv-LV" sz="4200" dirty="0" err="1"/>
              <a:t>Nartiša</a:t>
            </a:r>
            <a:r>
              <a:rPr lang="lv-LV" sz="4200" dirty="0"/>
              <a:t> (Aglonas BKS, ped. Iveta </a:t>
            </a:r>
            <a:r>
              <a:rPr lang="lv-LV" sz="4200" dirty="0" err="1"/>
              <a:t>Soldāne</a:t>
            </a:r>
            <a:r>
              <a:rPr lang="lv-LV" sz="4200" dirty="0"/>
              <a:t>, KCM Baiba </a:t>
            </a:r>
            <a:r>
              <a:rPr lang="lv-LV" sz="4200" dirty="0" err="1"/>
              <a:t>Betlere</a:t>
            </a:r>
            <a:r>
              <a:rPr lang="lv-LV" sz="4200" dirty="0"/>
              <a:t>), bet diplomus par 3. vietu saņēma Gustavs </a:t>
            </a:r>
            <a:r>
              <a:rPr lang="lv-LV" sz="4200" dirty="0" err="1"/>
              <a:t>Briška</a:t>
            </a:r>
            <a:r>
              <a:rPr lang="lv-LV" sz="4200" dirty="0"/>
              <a:t>, </a:t>
            </a:r>
            <a:r>
              <a:rPr lang="lv-LV" sz="4200" dirty="0" err="1"/>
              <a:t>Keitija</a:t>
            </a:r>
            <a:r>
              <a:rPr lang="lv-LV" sz="4200" dirty="0"/>
              <a:t> Patrīcija Kokina, Antra </a:t>
            </a:r>
            <a:r>
              <a:rPr lang="lv-LV" sz="4200" dirty="0" err="1"/>
              <a:t>Križanovska</a:t>
            </a:r>
            <a:r>
              <a:rPr lang="lv-LV" sz="4200" dirty="0"/>
              <a:t> (Preiļu  Mūzikas un mākslas skola, ped. Ilze Valaine, KCM Inese </a:t>
            </a:r>
            <a:r>
              <a:rPr lang="lv-LV" sz="4200" dirty="0" err="1"/>
              <a:t>Orinska</a:t>
            </a:r>
            <a:r>
              <a:rPr lang="lv-LV" sz="4200" dirty="0"/>
              <a:t>) un </a:t>
            </a:r>
            <a:r>
              <a:rPr lang="lv-LV" sz="4200" dirty="0" err="1"/>
              <a:t>Rafaēla</a:t>
            </a:r>
            <a:r>
              <a:rPr lang="lv-LV" sz="4200" dirty="0"/>
              <a:t> Repša – </a:t>
            </a:r>
            <a:r>
              <a:rPr lang="lv-LV" sz="4200" dirty="0" err="1"/>
              <a:t>Kondratjeva</a:t>
            </a:r>
            <a:r>
              <a:rPr lang="lv-LV" sz="4200" dirty="0"/>
              <a:t> (Aglonas BKS, ped. Iveta </a:t>
            </a:r>
            <a:r>
              <a:rPr lang="lv-LV" sz="4200" dirty="0" err="1"/>
              <a:t>Soldāne</a:t>
            </a:r>
            <a:r>
              <a:rPr lang="lv-LV" sz="4200" dirty="0"/>
              <a:t>, KCM Baiba </a:t>
            </a:r>
            <a:r>
              <a:rPr lang="lv-LV" sz="4200" dirty="0" err="1"/>
              <a:t>Betlere</a:t>
            </a:r>
            <a:r>
              <a:rPr lang="lv-LV" sz="4200" dirty="0"/>
              <a:t>).  </a:t>
            </a:r>
            <a:r>
              <a:rPr lang="lv-LV" sz="4200" b="1" dirty="0"/>
              <a:t>C </a:t>
            </a:r>
            <a:r>
              <a:rPr lang="lv-LV" sz="4200" dirty="0"/>
              <a:t>grupā Galveno balvu un Žūrijas simpātiju balvu ieguva Aglonas Bazilikas Kora skolas audzēkne Annija </a:t>
            </a:r>
            <a:r>
              <a:rPr lang="lv-LV" sz="4200" dirty="0" err="1"/>
              <a:t>Leikuma</a:t>
            </a:r>
            <a:r>
              <a:rPr lang="lv-LV" sz="4200" dirty="0"/>
              <a:t> (ped. Iveta </a:t>
            </a:r>
            <a:r>
              <a:rPr lang="lv-LV" sz="4200" dirty="0" err="1"/>
              <a:t>Soldāne</a:t>
            </a:r>
            <a:r>
              <a:rPr lang="lv-LV" sz="4200" dirty="0"/>
              <a:t>, KCM Baiba </a:t>
            </a:r>
            <a:r>
              <a:rPr lang="lv-LV" sz="4200" dirty="0" err="1"/>
              <a:t>Betlere</a:t>
            </a:r>
            <a:r>
              <a:rPr lang="lv-LV" sz="4200" dirty="0"/>
              <a:t>); 1.vietu Anastasija </a:t>
            </a:r>
            <a:r>
              <a:rPr lang="lv-LV" sz="4200" dirty="0" err="1"/>
              <a:t>Vorslovāne</a:t>
            </a:r>
            <a:r>
              <a:rPr lang="lv-LV" sz="4200" dirty="0"/>
              <a:t> (Ilūkstes MMS, ped. Inga </a:t>
            </a:r>
            <a:r>
              <a:rPr lang="lv-LV" sz="4200" dirty="0" err="1"/>
              <a:t>Ašķeļaņeca</a:t>
            </a:r>
            <a:r>
              <a:rPr lang="lv-LV" sz="4200" dirty="0"/>
              <a:t>, KCM Ināra Zdanovska), bet Ksenija </a:t>
            </a:r>
            <a:r>
              <a:rPr lang="lv-LV" sz="4200" dirty="0" err="1"/>
              <a:t>Ļešķeviča</a:t>
            </a:r>
            <a:r>
              <a:rPr lang="lv-LV" sz="4200" dirty="0"/>
              <a:t> (ped. Inga </a:t>
            </a:r>
            <a:r>
              <a:rPr lang="lv-LV" sz="4200" dirty="0" err="1"/>
              <a:t>Ašķeļaņeca</a:t>
            </a:r>
            <a:r>
              <a:rPr lang="lv-LV" sz="4200" dirty="0"/>
              <a:t>, KCM Tatjana </a:t>
            </a:r>
            <a:r>
              <a:rPr lang="lv-LV" sz="4200" dirty="0" err="1"/>
              <a:t>Dvorecka</a:t>
            </a:r>
            <a:r>
              <a:rPr lang="lv-LV" sz="4200" dirty="0"/>
              <a:t>) ieguva 2. vietu.</a:t>
            </a:r>
          </a:p>
          <a:p>
            <a:pPr>
              <a:lnSpc>
                <a:spcPct val="120000"/>
              </a:lnSpc>
            </a:pPr>
            <a:r>
              <a:rPr lang="lv-LV" sz="4200" dirty="0"/>
              <a:t>Konkursa noslēgumā dalībnieki varēja doties nelielā ekskursijā pa Ilūksti, bet pedagogi papildināja savas profesionālās zināšanas Ilonas Bageles meistarklasē.  Paldies Ilūkstes BJC direktorei Vandai </a:t>
            </a:r>
            <a:r>
              <a:rPr lang="lv-LV" sz="4200" dirty="0" err="1"/>
              <a:t>Rimšai</a:t>
            </a:r>
            <a:r>
              <a:rPr lang="lv-LV" sz="4200" dirty="0"/>
              <a:t> par interesanto ekskursiju, kurā Ilūksti izzināja ne tikai viesi, bet arī </a:t>
            </a:r>
            <a:r>
              <a:rPr lang="lv-LV" sz="4200" dirty="0" err="1"/>
              <a:t>ilūkstieši</a:t>
            </a:r>
            <a:r>
              <a:rPr lang="lv-LV" sz="4200" dirty="0"/>
              <a:t>!  Konkurss tapa sadarbībā ar Latvijas Valsts Mežu un Valsts Kultūrkapitāla Fonda atbalstīto Latgales Kultūras programmu 2022., Biedrības “Latgales reģiona attīstības aģentūra”, Ilūkstes pilsētas, Ilūkstes Bērnu bibliotēkas un Augšdaugavas novada  atbalstu.</a:t>
            </a:r>
          </a:p>
          <a:p>
            <a:pPr>
              <a:lnSpc>
                <a:spcPct val="120000"/>
              </a:lnSpc>
            </a:pPr>
            <a:r>
              <a:rPr lang="lv-LV" sz="4200" dirty="0"/>
              <a:t>IP “Vokālā mūzika. Kora klase” vadītāja Daina </a:t>
            </a:r>
            <a:r>
              <a:rPr lang="lv-LV" sz="4200" dirty="0" err="1"/>
              <a:t>Paukšte</a:t>
            </a:r>
            <a:r>
              <a:rPr lang="lv-LV" sz="4200" dirty="0"/>
              <a:t>.</a:t>
            </a:r>
          </a:p>
          <a:p>
            <a:endParaRPr lang="lv-LV" dirty="0"/>
          </a:p>
        </p:txBody>
      </p:sp>
    </p:spTree>
    <p:extLst>
      <p:ext uri="{BB962C8B-B14F-4D97-AF65-F5344CB8AC3E}">
        <p14:creationId xmlns:p14="http://schemas.microsoft.com/office/powerpoint/2010/main" val="533974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B32C239-8C15-4937-8082-FE0F5F6FE6E3}"/>
              </a:ext>
            </a:extLst>
          </p:cNvPr>
          <p:cNvSpPr>
            <a:spLocks noGrp="1"/>
          </p:cNvSpPr>
          <p:nvPr>
            <p:ph type="ctrTitle"/>
          </p:nvPr>
        </p:nvSpPr>
        <p:spPr>
          <a:xfrm>
            <a:off x="1097280" y="758952"/>
            <a:ext cx="10058400" cy="4143248"/>
          </a:xfrm>
        </p:spPr>
        <p:txBody>
          <a:bodyPr>
            <a:normAutofit fontScale="90000"/>
          </a:bodyPr>
          <a:lstStyle/>
          <a:p>
            <a:pPr algn="ctr"/>
            <a:r>
              <a:rPr lang="lv-LV" sz="4400" dirty="0"/>
              <a:t>Paldies visām skolām, </a:t>
            </a:r>
            <a:br>
              <a:rPr lang="lv-LV" sz="4400" dirty="0"/>
            </a:br>
            <a:r>
              <a:rPr lang="lv-LV" sz="4400" dirty="0"/>
              <a:t>par dalību konkursā un skaistajiem, ierosmes pilnajiem  mākslas darbiem un </a:t>
            </a:r>
            <a:br>
              <a:rPr lang="lv-LV" sz="4400" dirty="0"/>
            </a:br>
            <a:r>
              <a:rPr lang="lv-LV" sz="4400" dirty="0"/>
              <a:t>protams paldies projekta atbalstītājiem</a:t>
            </a:r>
            <a:br>
              <a:rPr lang="lv-LV" sz="4400" dirty="0"/>
            </a:br>
            <a:r>
              <a:rPr lang="lv-LV" sz="4400" dirty="0"/>
              <a:t>par doto iespēju realizēt šo projektu, konkursu!</a:t>
            </a:r>
            <a:br>
              <a:rPr lang="lv-LV" sz="4400" dirty="0"/>
            </a:br>
            <a:r>
              <a:rPr lang="lv-LV" sz="4400" dirty="0"/>
              <a:t>Uz tikšanos 2023.gadā!</a:t>
            </a:r>
            <a:br>
              <a:rPr lang="lv-LV" sz="4400" dirty="0"/>
            </a:br>
            <a:br>
              <a:rPr lang="lv-LV" sz="4400" dirty="0"/>
            </a:br>
            <a:endParaRPr lang="lv-LV" sz="4400" dirty="0"/>
          </a:p>
        </p:txBody>
      </p:sp>
      <p:pic>
        <p:nvPicPr>
          <p:cNvPr id="4" name="Attēls 3">
            <a:extLst>
              <a:ext uri="{FF2B5EF4-FFF2-40B4-BE49-F238E27FC236}">
                <a16:creationId xmlns:a16="http://schemas.microsoft.com/office/drawing/2014/main" id="{549490D2-465A-45AE-8888-A206A396903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067174" y="4241800"/>
            <a:ext cx="4393447" cy="1143000"/>
          </a:xfrm>
          <a:prstGeom prst="rect">
            <a:avLst/>
          </a:prstGeom>
        </p:spPr>
      </p:pic>
    </p:spTree>
    <p:extLst>
      <p:ext uri="{BB962C8B-B14F-4D97-AF65-F5344CB8AC3E}">
        <p14:creationId xmlns:p14="http://schemas.microsoft.com/office/powerpoint/2010/main" val="76451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a:extLst>
              <a:ext uri="{FF2B5EF4-FFF2-40B4-BE49-F238E27FC236}">
                <a16:creationId xmlns:a16="http://schemas.microsoft.com/office/drawing/2014/main" id="{7C8F74A8-7458-4897-B4C7-F9173830CD16}"/>
              </a:ext>
            </a:extLst>
          </p:cNvPr>
          <p:cNvPicPr>
            <a:picLocks noChangeAspect="1"/>
          </p:cNvPicPr>
          <p:nvPr/>
        </p:nvPicPr>
        <p:blipFill>
          <a:blip r:embed="rId2"/>
          <a:stretch>
            <a:fillRect/>
          </a:stretch>
        </p:blipFill>
        <p:spPr>
          <a:xfrm>
            <a:off x="1952803" y="0"/>
            <a:ext cx="8427330" cy="5961929"/>
          </a:xfrm>
          <a:prstGeom prst="rect">
            <a:avLst/>
          </a:prstGeom>
        </p:spPr>
      </p:pic>
    </p:spTree>
    <p:extLst>
      <p:ext uri="{BB962C8B-B14F-4D97-AF65-F5344CB8AC3E}">
        <p14:creationId xmlns:p14="http://schemas.microsoft.com/office/powerpoint/2010/main" val="435613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FB7DBB30-B35E-419F-B699-15E2CC15ACEE}"/>
              </a:ext>
            </a:extLst>
          </p:cNvPr>
          <p:cNvSpPr>
            <a:spLocks noGrp="1"/>
          </p:cNvSpPr>
          <p:nvPr>
            <p:ph type="title"/>
          </p:nvPr>
        </p:nvSpPr>
        <p:spPr>
          <a:xfrm>
            <a:off x="1097280" y="286603"/>
            <a:ext cx="10058400" cy="500797"/>
          </a:xfrm>
        </p:spPr>
        <p:txBody>
          <a:bodyPr>
            <a:noAutofit/>
          </a:bodyPr>
          <a:lstStyle/>
          <a:p>
            <a:pPr algn="ctr"/>
            <a:r>
              <a:rPr lang="lv-LV" sz="4000" dirty="0"/>
              <a:t>KONKURSA «SKANI, TĒVU ZEME!»DALĪBNIEKI</a:t>
            </a:r>
          </a:p>
        </p:txBody>
      </p:sp>
      <p:sp>
        <p:nvSpPr>
          <p:cNvPr id="3" name="Satura vietturis 2">
            <a:extLst>
              <a:ext uri="{FF2B5EF4-FFF2-40B4-BE49-F238E27FC236}">
                <a16:creationId xmlns:a16="http://schemas.microsoft.com/office/drawing/2014/main" id="{D205B120-CBF2-4E3F-92DD-D5C8133B90F8}"/>
              </a:ext>
            </a:extLst>
          </p:cNvPr>
          <p:cNvSpPr>
            <a:spLocks noGrp="1"/>
          </p:cNvSpPr>
          <p:nvPr>
            <p:ph sz="half" idx="1"/>
          </p:nvPr>
        </p:nvSpPr>
        <p:spPr/>
        <p:txBody>
          <a:bodyPr>
            <a:normAutofit fontScale="70000" lnSpcReduction="20000"/>
          </a:bodyPr>
          <a:lstStyle/>
          <a:p>
            <a:r>
              <a:rPr lang="lv-LV" sz="2600" b="1" dirty="0"/>
              <a:t>MŪZIKĀ:</a:t>
            </a:r>
          </a:p>
          <a:p>
            <a:r>
              <a:rPr lang="lv-LV" b="1" dirty="0"/>
              <a:t>Ilūkstes Mūzikas un mākslas skola, </a:t>
            </a:r>
          </a:p>
          <a:p>
            <a:r>
              <a:rPr lang="lv-LV" b="1" dirty="0"/>
              <a:t>Ludzas Mūzikas pamatskola,</a:t>
            </a:r>
          </a:p>
          <a:p>
            <a:r>
              <a:rPr lang="lv-LV" b="1" dirty="0"/>
              <a:t>Preiļu Mūzikas un mākslas skola, </a:t>
            </a:r>
          </a:p>
          <a:p>
            <a:r>
              <a:rPr lang="lv-LV" b="1" dirty="0"/>
              <a:t>A. Žilinska Jēkabpils mūzikas skola Aknīstes filiāle, </a:t>
            </a:r>
          </a:p>
          <a:p>
            <a:r>
              <a:rPr lang="lv-LV" b="1" dirty="0"/>
              <a:t>Aglonas Bazilikas kora skola,</a:t>
            </a:r>
          </a:p>
          <a:p>
            <a:r>
              <a:rPr lang="lv-LV" b="1" dirty="0" err="1"/>
              <a:t>Roķišķu</a:t>
            </a:r>
            <a:r>
              <a:rPr lang="lv-LV" b="1" dirty="0"/>
              <a:t> R. </a:t>
            </a:r>
            <a:r>
              <a:rPr lang="lv-LV" b="1" dirty="0" err="1"/>
              <a:t>Limanos</a:t>
            </a:r>
            <a:r>
              <a:rPr lang="lv-LV" b="1" dirty="0"/>
              <a:t> mūzikas skola</a:t>
            </a:r>
          </a:p>
        </p:txBody>
      </p:sp>
      <p:sp>
        <p:nvSpPr>
          <p:cNvPr id="4" name="Satura vietturis 3">
            <a:extLst>
              <a:ext uri="{FF2B5EF4-FFF2-40B4-BE49-F238E27FC236}">
                <a16:creationId xmlns:a16="http://schemas.microsoft.com/office/drawing/2014/main" id="{45402735-BA07-4BAF-A743-C7DD234713AF}"/>
              </a:ext>
            </a:extLst>
          </p:cNvPr>
          <p:cNvSpPr>
            <a:spLocks noGrp="1"/>
          </p:cNvSpPr>
          <p:nvPr>
            <p:ph sz="half" idx="2"/>
          </p:nvPr>
        </p:nvSpPr>
        <p:spPr>
          <a:xfrm>
            <a:off x="6217919" y="1845734"/>
            <a:ext cx="5118947" cy="4360333"/>
          </a:xfrm>
        </p:spPr>
        <p:txBody>
          <a:bodyPr>
            <a:normAutofit fontScale="70000" lnSpcReduction="20000"/>
          </a:bodyPr>
          <a:lstStyle/>
          <a:p>
            <a:r>
              <a:rPr lang="lv-LV" sz="2600" b="1" dirty="0"/>
              <a:t>MĀKSLĀ:</a:t>
            </a:r>
          </a:p>
          <a:p>
            <a:pPr>
              <a:lnSpc>
                <a:spcPct val="100000"/>
              </a:lnSpc>
            </a:pPr>
            <a:r>
              <a:rPr lang="lv-LV" b="1" dirty="0" err="1"/>
              <a:t>Špoģu</a:t>
            </a:r>
            <a:r>
              <a:rPr lang="lv-LV" b="1" dirty="0"/>
              <a:t> Mūzikas un mākslas skola,   Vecumnieku Mūzikas un mākslas skola,</a:t>
            </a:r>
          </a:p>
          <a:p>
            <a:pPr>
              <a:lnSpc>
                <a:spcPct val="100000"/>
              </a:lnSpc>
            </a:pPr>
            <a:r>
              <a:rPr lang="lv-LV" b="1" dirty="0"/>
              <a:t>Jelgavas novada Mūzikas un mākslas skola Svētes  mācību punkts,</a:t>
            </a:r>
          </a:p>
          <a:p>
            <a:pPr>
              <a:lnSpc>
                <a:spcPct val="100000"/>
              </a:lnSpc>
            </a:pPr>
            <a:r>
              <a:rPr lang="lv-LV" b="1" dirty="0"/>
              <a:t>Preiļu Mūzikas un mākslas skola,  Kārsavas Mūzikas un mākslas skola,</a:t>
            </a:r>
          </a:p>
          <a:p>
            <a:pPr>
              <a:lnSpc>
                <a:spcPct val="100000"/>
              </a:lnSpc>
            </a:pPr>
            <a:r>
              <a:rPr lang="lv-LV" b="1" dirty="0"/>
              <a:t>Krāslavas novada Mūzikas un mākslas skola ,,Dagda,,,</a:t>
            </a:r>
          </a:p>
          <a:p>
            <a:pPr>
              <a:lnSpc>
                <a:spcPct val="100000"/>
              </a:lnSpc>
            </a:pPr>
            <a:r>
              <a:rPr lang="lv-LV" b="1" dirty="0"/>
              <a:t>Krāslavas novada Mūzikas un mākslas skola, Ilūkstes Mūzikas un mākslas skola,</a:t>
            </a:r>
          </a:p>
          <a:p>
            <a:pPr>
              <a:lnSpc>
                <a:spcPct val="100000"/>
              </a:lnSpc>
            </a:pPr>
            <a:r>
              <a:rPr lang="lv-LV" b="1" dirty="0"/>
              <a:t>Naujenes Mūzikas un mākslas skola, Jēkaba Graubiņa Līvānu Mūzikas un mākslas skola,</a:t>
            </a:r>
          </a:p>
          <a:p>
            <a:pPr>
              <a:lnSpc>
                <a:spcPct val="100000"/>
              </a:lnSpc>
            </a:pPr>
            <a:r>
              <a:rPr lang="lv-LV" b="1" dirty="0"/>
              <a:t>Kārļa Kažociņa Madlienas Mūzikas un mākslas skola, Priekules mūzikas un mākslas skola,</a:t>
            </a:r>
          </a:p>
          <a:p>
            <a:pPr>
              <a:lnSpc>
                <a:spcPct val="100000"/>
              </a:lnSpc>
            </a:pPr>
            <a:r>
              <a:rPr lang="lv-LV" b="1" dirty="0"/>
              <a:t>Naujenes Mūzikas un mākslas skola</a:t>
            </a:r>
            <a:r>
              <a:rPr lang="lv-LV" dirty="0"/>
              <a:t>				</a:t>
            </a:r>
          </a:p>
          <a:p>
            <a:pPr>
              <a:lnSpc>
                <a:spcPct val="100000"/>
              </a:lnSpc>
            </a:pPr>
            <a:endParaRPr lang="lv-LV" dirty="0"/>
          </a:p>
          <a:p>
            <a:pPr>
              <a:lnSpc>
                <a:spcPct val="100000"/>
              </a:lnSpc>
            </a:pPr>
            <a:endParaRPr lang="lv-LV" dirty="0"/>
          </a:p>
          <a:p>
            <a:endParaRPr lang="lv-LV" dirty="0"/>
          </a:p>
          <a:p>
            <a:endParaRPr lang="lv-LV" dirty="0"/>
          </a:p>
          <a:p>
            <a:endParaRPr lang="lv-LV" dirty="0"/>
          </a:p>
        </p:txBody>
      </p:sp>
    </p:spTree>
    <p:extLst>
      <p:ext uri="{BB962C8B-B14F-4D97-AF65-F5344CB8AC3E}">
        <p14:creationId xmlns:p14="http://schemas.microsoft.com/office/powerpoint/2010/main" val="2531835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77CAA0D5-61D2-4EE6-ADDA-CCA89AD0ED1B}"/>
              </a:ext>
            </a:extLst>
          </p:cNvPr>
          <p:cNvSpPr>
            <a:spLocks noGrp="1"/>
          </p:cNvSpPr>
          <p:nvPr>
            <p:ph type="title"/>
          </p:nvPr>
        </p:nvSpPr>
        <p:spPr>
          <a:xfrm>
            <a:off x="1097280" y="286603"/>
            <a:ext cx="10058400" cy="297597"/>
          </a:xfrm>
        </p:spPr>
        <p:txBody>
          <a:bodyPr>
            <a:normAutofit fontScale="90000"/>
          </a:bodyPr>
          <a:lstStyle/>
          <a:p>
            <a:endParaRPr lang="lv-LV" dirty="0"/>
          </a:p>
        </p:txBody>
      </p:sp>
      <p:sp>
        <p:nvSpPr>
          <p:cNvPr id="3" name="Satura vietturis 2">
            <a:extLst>
              <a:ext uri="{FF2B5EF4-FFF2-40B4-BE49-F238E27FC236}">
                <a16:creationId xmlns:a16="http://schemas.microsoft.com/office/drawing/2014/main" id="{4D474024-E4CE-4081-AF92-56F770F09376}"/>
              </a:ext>
            </a:extLst>
          </p:cNvPr>
          <p:cNvSpPr>
            <a:spLocks noGrp="1"/>
          </p:cNvSpPr>
          <p:nvPr>
            <p:ph idx="1"/>
          </p:nvPr>
        </p:nvSpPr>
        <p:spPr>
          <a:xfrm>
            <a:off x="1097280" y="1540933"/>
            <a:ext cx="10058400" cy="4328161"/>
          </a:xfrm>
        </p:spPr>
        <p:txBody>
          <a:bodyPr>
            <a:normAutofit/>
          </a:bodyPr>
          <a:lstStyle/>
          <a:p>
            <a:r>
              <a:rPr lang="lv-LV" b="1" dirty="0"/>
              <a:t>        ŽŪRIJA MŪZIKĀ:                    DALĪBNIEKU SKAITS: </a:t>
            </a:r>
          </a:p>
          <a:p>
            <a:r>
              <a:rPr lang="lv-LV" dirty="0"/>
              <a:t>        ILONA BAĢELE,                       MŪZIKĀ - 27</a:t>
            </a:r>
            <a:endParaRPr lang="lv-LV" b="1" dirty="0"/>
          </a:p>
          <a:p>
            <a:r>
              <a:rPr lang="lv-LV" dirty="0"/>
              <a:t>        EUGENIJA DAKŠA,                  MĀKSLĀ - 157</a:t>
            </a:r>
          </a:p>
          <a:p>
            <a:r>
              <a:rPr lang="lv-LV" dirty="0"/>
              <a:t>        IEVA LAZDĀNE</a:t>
            </a:r>
          </a:p>
          <a:p>
            <a:r>
              <a:rPr lang="lv-LV" b="1" dirty="0"/>
              <a:t>        ŽŪRIJA MĀKSLĀ</a:t>
            </a:r>
            <a:r>
              <a:rPr lang="lv-LV" dirty="0"/>
              <a:t>:</a:t>
            </a:r>
          </a:p>
          <a:p>
            <a:r>
              <a:rPr lang="lv-LV" dirty="0"/>
              <a:t>        DACE ABRICKA,</a:t>
            </a:r>
          </a:p>
          <a:p>
            <a:r>
              <a:rPr lang="lv-LV" dirty="0"/>
              <a:t>        VERA SEMJONOVA,</a:t>
            </a:r>
          </a:p>
          <a:p>
            <a:r>
              <a:rPr lang="lv-LV" dirty="0"/>
              <a:t>        SARMĪTE BOGDANOVIČA </a:t>
            </a:r>
          </a:p>
        </p:txBody>
      </p:sp>
      <p:pic>
        <p:nvPicPr>
          <p:cNvPr id="5" name="Attēls 4">
            <a:extLst>
              <a:ext uri="{FF2B5EF4-FFF2-40B4-BE49-F238E27FC236}">
                <a16:creationId xmlns:a16="http://schemas.microsoft.com/office/drawing/2014/main" id="{327D778E-85F6-440C-B4AC-47CC32074DB4}"/>
              </a:ext>
            </a:extLst>
          </p:cNvPr>
          <p:cNvPicPr>
            <a:picLocks noChangeAspect="1"/>
          </p:cNvPicPr>
          <p:nvPr/>
        </p:nvPicPr>
        <p:blipFill>
          <a:blip r:embed="rId2"/>
          <a:stretch>
            <a:fillRect/>
          </a:stretch>
        </p:blipFill>
        <p:spPr>
          <a:xfrm>
            <a:off x="6877112" y="94554"/>
            <a:ext cx="4392022" cy="6222535"/>
          </a:xfrm>
          <a:prstGeom prst="rect">
            <a:avLst/>
          </a:prstGeom>
        </p:spPr>
      </p:pic>
    </p:spTree>
    <p:extLst>
      <p:ext uri="{BB962C8B-B14F-4D97-AF65-F5344CB8AC3E}">
        <p14:creationId xmlns:p14="http://schemas.microsoft.com/office/powerpoint/2010/main" val="382577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s 3">
            <a:extLst>
              <a:ext uri="{FF2B5EF4-FFF2-40B4-BE49-F238E27FC236}">
                <a16:creationId xmlns:a16="http://schemas.microsoft.com/office/drawing/2014/main" id="{8103CA22-F47F-4904-A03E-C6A48A3990C2}"/>
              </a:ext>
            </a:extLst>
          </p:cNvPr>
          <p:cNvGraphicFramePr>
            <a:graphicFrameLocks noChangeAspect="1"/>
          </p:cNvGraphicFramePr>
          <p:nvPr>
            <p:extLst>
              <p:ext uri="{D42A27DB-BD31-4B8C-83A1-F6EECF244321}">
                <p14:modId xmlns:p14="http://schemas.microsoft.com/office/powerpoint/2010/main" val="1634324336"/>
              </p:ext>
            </p:extLst>
          </p:nvPr>
        </p:nvGraphicFramePr>
        <p:xfrm>
          <a:off x="1365417" y="109007"/>
          <a:ext cx="8726849" cy="6166836"/>
        </p:xfrm>
        <a:graphic>
          <a:graphicData uri="http://schemas.openxmlformats.org/presentationml/2006/ole">
            <mc:AlternateContent xmlns:mc="http://schemas.openxmlformats.org/markup-compatibility/2006">
              <mc:Choice xmlns:v="urn:schemas-microsoft-com:vml" Requires="v">
                <p:oleObj name="Acrobat Document" r:id="rId2" imgW="8019808" imgH="5667341" progId="Acrobat.Document.DC">
                  <p:embed/>
                </p:oleObj>
              </mc:Choice>
              <mc:Fallback>
                <p:oleObj name="Acrobat Document" r:id="rId2" imgW="8019808" imgH="5667341" progId="Acrobat.Document.DC">
                  <p:embed/>
                  <p:pic>
                    <p:nvPicPr>
                      <p:cNvPr id="0" name=""/>
                      <p:cNvPicPr/>
                      <p:nvPr/>
                    </p:nvPicPr>
                    <p:blipFill>
                      <a:blip r:embed="rId3"/>
                      <a:stretch>
                        <a:fillRect/>
                      </a:stretch>
                    </p:blipFill>
                    <p:spPr>
                      <a:xfrm>
                        <a:off x="1365417" y="109007"/>
                        <a:ext cx="8726849" cy="6166836"/>
                      </a:xfrm>
                      <a:prstGeom prst="rect">
                        <a:avLst/>
                      </a:prstGeom>
                    </p:spPr>
                  </p:pic>
                </p:oleObj>
              </mc:Fallback>
            </mc:AlternateContent>
          </a:graphicData>
        </a:graphic>
      </p:graphicFrame>
    </p:spTree>
    <p:extLst>
      <p:ext uri="{BB962C8B-B14F-4D97-AF65-F5344CB8AC3E}">
        <p14:creationId xmlns:p14="http://schemas.microsoft.com/office/powerpoint/2010/main" val="2010128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02D01A50-D00F-447E-B243-9C56CE3B2CF8}"/>
              </a:ext>
            </a:extLst>
          </p:cNvPr>
          <p:cNvSpPr>
            <a:spLocks noGrp="1"/>
          </p:cNvSpPr>
          <p:nvPr>
            <p:ph type="title"/>
          </p:nvPr>
        </p:nvSpPr>
        <p:spPr>
          <a:xfrm>
            <a:off x="1097280" y="286603"/>
            <a:ext cx="10058400" cy="1076530"/>
          </a:xfrm>
        </p:spPr>
        <p:txBody>
          <a:bodyPr>
            <a:normAutofit/>
          </a:bodyPr>
          <a:lstStyle/>
          <a:p>
            <a:pPr algn="ctr"/>
            <a:r>
              <a:rPr lang="lv-LV" sz="4000" dirty="0"/>
              <a:t>IZSTĀDE ILŪKSTES MŪZIKAS UN MĀKSLAS  SKOLĀ</a:t>
            </a:r>
          </a:p>
        </p:txBody>
      </p:sp>
      <p:pic>
        <p:nvPicPr>
          <p:cNvPr id="3" name="Attēls 2">
            <a:extLst>
              <a:ext uri="{FF2B5EF4-FFF2-40B4-BE49-F238E27FC236}">
                <a16:creationId xmlns:a16="http://schemas.microsoft.com/office/drawing/2014/main" id="{ABB9E27C-8924-40B5-85C3-237DA5BC630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79697" y="1931838"/>
            <a:ext cx="2420422" cy="1815317"/>
          </a:xfrm>
          <a:prstGeom prst="rect">
            <a:avLst/>
          </a:prstGeom>
        </p:spPr>
      </p:pic>
      <p:pic>
        <p:nvPicPr>
          <p:cNvPr id="4" name="Attēls 3">
            <a:extLst>
              <a:ext uri="{FF2B5EF4-FFF2-40B4-BE49-F238E27FC236}">
                <a16:creationId xmlns:a16="http://schemas.microsoft.com/office/drawing/2014/main" id="{A17A9DA5-F54C-4A6B-B59A-A9FD128BE98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66514" y="1931838"/>
            <a:ext cx="1375846" cy="1834462"/>
          </a:xfrm>
          <a:prstGeom prst="rect">
            <a:avLst/>
          </a:prstGeom>
        </p:spPr>
      </p:pic>
      <p:pic>
        <p:nvPicPr>
          <p:cNvPr id="5" name="Attēls 4">
            <a:extLst>
              <a:ext uri="{FF2B5EF4-FFF2-40B4-BE49-F238E27FC236}">
                <a16:creationId xmlns:a16="http://schemas.microsoft.com/office/drawing/2014/main" id="{1122DD2A-0C9D-40FB-9C43-C3E310DBEA9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708755" y="1931838"/>
            <a:ext cx="2424634" cy="1818475"/>
          </a:xfrm>
          <a:prstGeom prst="rect">
            <a:avLst/>
          </a:prstGeom>
        </p:spPr>
      </p:pic>
      <p:pic>
        <p:nvPicPr>
          <p:cNvPr id="6" name="Attēls 5">
            <a:extLst>
              <a:ext uri="{FF2B5EF4-FFF2-40B4-BE49-F238E27FC236}">
                <a16:creationId xmlns:a16="http://schemas.microsoft.com/office/drawing/2014/main" id="{026A70AF-2674-47BC-B03B-F1D9FC16FB8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587219" y="1931839"/>
            <a:ext cx="2568461" cy="1815318"/>
          </a:xfrm>
          <a:prstGeom prst="rect">
            <a:avLst/>
          </a:prstGeom>
        </p:spPr>
      </p:pic>
      <p:pic>
        <p:nvPicPr>
          <p:cNvPr id="7" name="Attēls 6">
            <a:extLst>
              <a:ext uri="{FF2B5EF4-FFF2-40B4-BE49-F238E27FC236}">
                <a16:creationId xmlns:a16="http://schemas.microsoft.com/office/drawing/2014/main" id="{A664571F-63A7-454B-A2B1-E720941242C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24917" y="4170616"/>
            <a:ext cx="2630763" cy="1815318"/>
          </a:xfrm>
          <a:prstGeom prst="rect">
            <a:avLst/>
          </a:prstGeom>
        </p:spPr>
      </p:pic>
      <p:pic>
        <p:nvPicPr>
          <p:cNvPr id="8" name="Attēls 7">
            <a:extLst>
              <a:ext uri="{FF2B5EF4-FFF2-40B4-BE49-F238E27FC236}">
                <a16:creationId xmlns:a16="http://schemas.microsoft.com/office/drawing/2014/main" id="{28321C17-8341-495C-9C00-734110E3EDB7}"/>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708755" y="4170616"/>
            <a:ext cx="2485011" cy="1815318"/>
          </a:xfrm>
          <a:prstGeom prst="rect">
            <a:avLst/>
          </a:prstGeom>
        </p:spPr>
      </p:pic>
      <p:pic>
        <p:nvPicPr>
          <p:cNvPr id="9" name="Attēls 8">
            <a:extLst>
              <a:ext uri="{FF2B5EF4-FFF2-40B4-BE49-F238E27FC236}">
                <a16:creationId xmlns:a16="http://schemas.microsoft.com/office/drawing/2014/main" id="{AFE8C1B3-395B-4B43-92D9-C161481B459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5108" y="4170616"/>
            <a:ext cx="2485011" cy="1815316"/>
          </a:xfrm>
          <a:prstGeom prst="rect">
            <a:avLst/>
          </a:prstGeom>
        </p:spPr>
      </p:pic>
      <p:pic>
        <p:nvPicPr>
          <p:cNvPr id="10" name="Attēls 9">
            <a:extLst>
              <a:ext uri="{FF2B5EF4-FFF2-40B4-BE49-F238E27FC236}">
                <a16:creationId xmlns:a16="http://schemas.microsoft.com/office/drawing/2014/main" id="{A2DF0790-57C5-4B98-9087-56A6073072DB}"/>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931270" y="4186603"/>
            <a:ext cx="1446334" cy="1768383"/>
          </a:xfrm>
          <a:prstGeom prst="rect">
            <a:avLst/>
          </a:prstGeom>
        </p:spPr>
      </p:pic>
    </p:spTree>
    <p:extLst>
      <p:ext uri="{BB962C8B-B14F-4D97-AF65-F5344CB8AC3E}">
        <p14:creationId xmlns:p14="http://schemas.microsoft.com/office/powerpoint/2010/main" val="309747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2584FDF3-9ABE-4E64-B583-F6A311E150BE}"/>
              </a:ext>
            </a:extLst>
          </p:cNvPr>
          <p:cNvSpPr>
            <a:spLocks noGrp="1"/>
          </p:cNvSpPr>
          <p:nvPr>
            <p:ph type="title"/>
          </p:nvPr>
        </p:nvSpPr>
        <p:spPr>
          <a:xfrm>
            <a:off x="1097280" y="286603"/>
            <a:ext cx="10058400" cy="932597"/>
          </a:xfrm>
        </p:spPr>
        <p:txBody>
          <a:bodyPr/>
          <a:lstStyle/>
          <a:p>
            <a:pPr algn="ctr"/>
            <a:r>
              <a:rPr lang="lv-LV" dirty="0"/>
              <a:t>IZSTĀDE ILŪKSTES BĒRNU BIBLIOTĒKĀ</a:t>
            </a:r>
          </a:p>
        </p:txBody>
      </p:sp>
      <p:pic>
        <p:nvPicPr>
          <p:cNvPr id="3" name="Attēls 2">
            <a:extLst>
              <a:ext uri="{FF2B5EF4-FFF2-40B4-BE49-F238E27FC236}">
                <a16:creationId xmlns:a16="http://schemas.microsoft.com/office/drawing/2014/main" id="{57463BEA-D695-4A79-8E26-D187A4258E0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219199" y="1765744"/>
            <a:ext cx="4691739" cy="2120456"/>
          </a:xfrm>
          <a:prstGeom prst="rect">
            <a:avLst/>
          </a:prstGeom>
        </p:spPr>
      </p:pic>
      <p:pic>
        <p:nvPicPr>
          <p:cNvPr id="4" name="Attēls 3">
            <a:extLst>
              <a:ext uri="{FF2B5EF4-FFF2-40B4-BE49-F238E27FC236}">
                <a16:creationId xmlns:a16="http://schemas.microsoft.com/office/drawing/2014/main" id="{AA5B21F6-2DA6-4698-97F6-E58B59DAFAF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281064" y="1765743"/>
            <a:ext cx="5098994" cy="2120456"/>
          </a:xfrm>
          <a:prstGeom prst="rect">
            <a:avLst/>
          </a:prstGeom>
        </p:spPr>
      </p:pic>
      <p:pic>
        <p:nvPicPr>
          <p:cNvPr id="5" name="Attēls 4">
            <a:extLst>
              <a:ext uri="{FF2B5EF4-FFF2-40B4-BE49-F238E27FC236}">
                <a16:creationId xmlns:a16="http://schemas.microsoft.com/office/drawing/2014/main" id="{E8AA4965-57CF-4373-8752-61A3B69316E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19198" y="4224866"/>
            <a:ext cx="4691739" cy="1768025"/>
          </a:xfrm>
          <a:prstGeom prst="rect">
            <a:avLst/>
          </a:prstGeom>
        </p:spPr>
      </p:pic>
      <p:pic>
        <p:nvPicPr>
          <p:cNvPr id="6" name="Attēls 5">
            <a:extLst>
              <a:ext uri="{FF2B5EF4-FFF2-40B4-BE49-F238E27FC236}">
                <a16:creationId xmlns:a16="http://schemas.microsoft.com/office/drawing/2014/main" id="{CD7CE148-531F-4237-808B-D28D649BE95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3791"/>
          <a:stretch/>
        </p:blipFill>
        <p:spPr>
          <a:xfrm>
            <a:off x="6281063" y="4224866"/>
            <a:ext cx="5098993" cy="1862667"/>
          </a:xfrm>
          <a:prstGeom prst="rect">
            <a:avLst/>
          </a:prstGeom>
        </p:spPr>
      </p:pic>
    </p:spTree>
    <p:extLst>
      <p:ext uri="{BB962C8B-B14F-4D97-AF65-F5344CB8AC3E}">
        <p14:creationId xmlns:p14="http://schemas.microsoft.com/office/powerpoint/2010/main" val="309998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58A07E86-D6AE-40E3-BA39-3112D30E2676}"/>
              </a:ext>
            </a:extLst>
          </p:cNvPr>
          <p:cNvSpPr>
            <a:spLocks noGrp="1"/>
          </p:cNvSpPr>
          <p:nvPr>
            <p:ph type="title"/>
          </p:nvPr>
        </p:nvSpPr>
        <p:spPr>
          <a:xfrm>
            <a:off x="1097280" y="286603"/>
            <a:ext cx="10058400" cy="983397"/>
          </a:xfrm>
        </p:spPr>
        <p:txBody>
          <a:bodyPr/>
          <a:lstStyle/>
          <a:p>
            <a:pPr algn="ctr"/>
            <a:r>
              <a:rPr lang="lv-LV" dirty="0"/>
              <a:t>KONKURSA DALĪBNIEKU UZSTĀŠANĀS</a:t>
            </a:r>
          </a:p>
        </p:txBody>
      </p:sp>
      <p:pic>
        <p:nvPicPr>
          <p:cNvPr id="3" name="Attēls 2">
            <a:extLst>
              <a:ext uri="{FF2B5EF4-FFF2-40B4-BE49-F238E27FC236}">
                <a16:creationId xmlns:a16="http://schemas.microsoft.com/office/drawing/2014/main" id="{718D0302-CD5A-4536-9454-E1C3A354B83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97280" y="2060363"/>
            <a:ext cx="2458720" cy="1844040"/>
          </a:xfrm>
          <a:prstGeom prst="rect">
            <a:avLst/>
          </a:prstGeom>
        </p:spPr>
      </p:pic>
      <p:pic>
        <p:nvPicPr>
          <p:cNvPr id="4" name="Attēls 3">
            <a:extLst>
              <a:ext uri="{FF2B5EF4-FFF2-40B4-BE49-F238E27FC236}">
                <a16:creationId xmlns:a16="http://schemas.microsoft.com/office/drawing/2014/main" id="{86105127-B46A-45F6-95C8-4DF2A9F7B1C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97280" y="4277360"/>
            <a:ext cx="2458720" cy="1844040"/>
          </a:xfrm>
          <a:prstGeom prst="rect">
            <a:avLst/>
          </a:prstGeom>
        </p:spPr>
      </p:pic>
      <p:pic>
        <p:nvPicPr>
          <p:cNvPr id="5" name="Attēls 4">
            <a:extLst>
              <a:ext uri="{FF2B5EF4-FFF2-40B4-BE49-F238E27FC236}">
                <a16:creationId xmlns:a16="http://schemas.microsoft.com/office/drawing/2014/main" id="{609F1B2D-30A0-4E09-B3C2-4930BB8A8FC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66640" y="2085340"/>
            <a:ext cx="2458720" cy="1844040"/>
          </a:xfrm>
          <a:prstGeom prst="rect">
            <a:avLst/>
          </a:prstGeom>
        </p:spPr>
      </p:pic>
      <p:pic>
        <p:nvPicPr>
          <p:cNvPr id="7" name="Attēls 6">
            <a:extLst>
              <a:ext uri="{FF2B5EF4-FFF2-40B4-BE49-F238E27FC236}">
                <a16:creationId xmlns:a16="http://schemas.microsoft.com/office/drawing/2014/main" id="{E5EF153A-4F1F-4D00-BE40-1136FBACCFD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636000" y="4227407"/>
            <a:ext cx="2458719" cy="1844040"/>
          </a:xfrm>
          <a:prstGeom prst="rect">
            <a:avLst/>
          </a:prstGeom>
        </p:spPr>
      </p:pic>
      <p:pic>
        <p:nvPicPr>
          <p:cNvPr id="8" name="Attēls 7">
            <a:extLst>
              <a:ext uri="{FF2B5EF4-FFF2-40B4-BE49-F238E27FC236}">
                <a16:creationId xmlns:a16="http://schemas.microsoft.com/office/drawing/2014/main" id="{F577D2BB-3257-42AD-9363-AC6E7A3C755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636000" y="2060363"/>
            <a:ext cx="2458720" cy="1844040"/>
          </a:xfrm>
          <a:prstGeom prst="rect">
            <a:avLst/>
          </a:prstGeom>
        </p:spPr>
      </p:pic>
      <p:pic>
        <p:nvPicPr>
          <p:cNvPr id="9" name="Attēls 8">
            <a:extLst>
              <a:ext uri="{FF2B5EF4-FFF2-40B4-BE49-F238E27FC236}">
                <a16:creationId xmlns:a16="http://schemas.microsoft.com/office/drawing/2014/main" id="{823A8549-DF78-4B40-B0EA-A8E6060CB39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98906" y="4277360"/>
            <a:ext cx="2458720" cy="1844040"/>
          </a:xfrm>
          <a:prstGeom prst="rect">
            <a:avLst/>
          </a:prstGeom>
        </p:spPr>
      </p:pic>
    </p:spTree>
    <p:extLst>
      <p:ext uri="{BB962C8B-B14F-4D97-AF65-F5344CB8AC3E}">
        <p14:creationId xmlns:p14="http://schemas.microsoft.com/office/powerpoint/2010/main" val="112173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378F8039-FC05-4AEE-9E14-C2DC29902CDA}"/>
              </a:ext>
            </a:extLst>
          </p:cNvPr>
          <p:cNvSpPr>
            <a:spLocks noGrp="1"/>
          </p:cNvSpPr>
          <p:nvPr>
            <p:ph type="title"/>
          </p:nvPr>
        </p:nvSpPr>
        <p:spPr>
          <a:xfrm>
            <a:off x="1097280" y="286604"/>
            <a:ext cx="10058400" cy="839464"/>
          </a:xfrm>
        </p:spPr>
        <p:txBody>
          <a:bodyPr>
            <a:normAutofit/>
          </a:bodyPr>
          <a:lstStyle/>
          <a:p>
            <a:pPr algn="ctr"/>
            <a:r>
              <a:rPr lang="lv-LV" sz="3600" dirty="0"/>
              <a:t>KONKURSA «Skani, tēvu zeme!» LAUREĀTI AR ŽŪRIJU </a:t>
            </a:r>
          </a:p>
        </p:txBody>
      </p:sp>
      <p:pic>
        <p:nvPicPr>
          <p:cNvPr id="3" name="Attēls 2">
            <a:extLst>
              <a:ext uri="{FF2B5EF4-FFF2-40B4-BE49-F238E27FC236}">
                <a16:creationId xmlns:a16="http://schemas.microsoft.com/office/drawing/2014/main" id="{6158E9A7-F123-467D-BEBF-DDC69C0E6A13}"/>
              </a:ext>
            </a:extLst>
          </p:cNvPr>
          <p:cNvPicPr>
            <a:picLocks noChangeAspect="1"/>
          </p:cNvPicPr>
          <p:nvPr/>
        </p:nvPicPr>
        <p:blipFill>
          <a:blip r:embed="rId2"/>
          <a:stretch>
            <a:fillRect/>
          </a:stretch>
        </p:blipFill>
        <p:spPr>
          <a:xfrm>
            <a:off x="1844356" y="1422401"/>
            <a:ext cx="8655984" cy="4741040"/>
          </a:xfrm>
          <a:prstGeom prst="rect">
            <a:avLst/>
          </a:prstGeom>
        </p:spPr>
      </p:pic>
    </p:spTree>
    <p:extLst>
      <p:ext uri="{BB962C8B-B14F-4D97-AF65-F5344CB8AC3E}">
        <p14:creationId xmlns:p14="http://schemas.microsoft.com/office/powerpoint/2010/main" val="2548423844"/>
      </p:ext>
    </p:extLst>
  </p:cSld>
  <p:clrMapOvr>
    <a:masterClrMapping/>
  </p:clrMapOvr>
</p:sld>
</file>

<file path=ppt/theme/theme1.xml><?xml version="1.0" encoding="utf-8"?>
<a:theme xmlns:a="http://schemas.openxmlformats.org/drawingml/2006/main" name="Retrospekcija">
  <a:themeElements>
    <a:clrScheme name="Retrospekcij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cij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cij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256</TotalTime>
  <Words>1107</Words>
  <Application>Microsoft Office PowerPoint</Application>
  <PresentationFormat>Widescreen</PresentationFormat>
  <Paragraphs>47</Paragraphs>
  <Slides>13</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Calibri</vt:lpstr>
      <vt:lpstr>Calibri Light</vt:lpstr>
      <vt:lpstr>Retrospekcija</vt:lpstr>
      <vt:lpstr>Acrobat Document</vt:lpstr>
      <vt:lpstr>Ilūkstes Mūzikas un mākslas skolas rīkotais  VI Latgales un Sēlijas novadu mazpilsētu un lauku mūzikas un mākslas skolu vokālās un vizuālās mākslas konkurss “Skani,  tēvu zeme!” </vt:lpstr>
      <vt:lpstr>PowerPoint Presentation</vt:lpstr>
      <vt:lpstr>KONKURSA «SKANI, TĒVU ZEME!»DALĪBNIEKI</vt:lpstr>
      <vt:lpstr>PowerPoint Presentation</vt:lpstr>
      <vt:lpstr>PowerPoint Presentation</vt:lpstr>
      <vt:lpstr>IZSTĀDE ILŪKSTES MŪZIKAS UN MĀKSLAS  SKOLĀ</vt:lpstr>
      <vt:lpstr>IZSTĀDE ILŪKSTES BĒRNU BIBLIOTĒKĀ</vt:lpstr>
      <vt:lpstr>KONKURSA DALĪBNIEKU UZSTĀŠANĀS</vt:lpstr>
      <vt:lpstr>KONKURSA «Skani, tēvu zeme!» LAUREĀTI AR ŽŪRIJU </vt:lpstr>
      <vt:lpstr>ILONA BAGELE  AR ILŪKSTES LAUREĀTIEM</vt:lpstr>
      <vt:lpstr>PUBLIKĀCIJAS</vt:lpstr>
      <vt:lpstr>Latvijas Mūzikas asociācijas avīzē “Partita” decembra mēnesī. Izskanējis VI Latgales un Sēlijas novadu mazpilsētu un lauku mūzikas un mākslas skolu vokālās un vizuālās mākslas konkurss  “Skani,  tēvu zeme!”  </vt:lpstr>
      <vt:lpstr>Paldies visām skolām,  par dalību konkursā un skaistajiem, ierosmes pilnajiem  mākslas darbiem un  protams paldies projekta atbalstītājiem par doto iespēju realizēt šo projektu, konkursu! Uz tikšanos 2023.gadā!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Latgales un Sēlijas novadu mazpilsētu un lauku mūzikas un mākslas skolu vokālās un vizuālās mākslas konkurss “Skani,  tēvu zeme!”</dc:title>
  <dc:creator>Ilona Linarte-Ruža</dc:creator>
  <cp:lastModifiedBy>Janis</cp:lastModifiedBy>
  <cp:revision>23</cp:revision>
  <dcterms:created xsi:type="dcterms:W3CDTF">2022-12-15T09:25:11Z</dcterms:created>
  <dcterms:modified xsi:type="dcterms:W3CDTF">2022-12-16T07:05:10Z</dcterms:modified>
</cp:coreProperties>
</file>