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v-LV" smtClean="0"/>
              <a:t>Rediģēt šablona virsraksta stilu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v-LV" smtClean="0"/>
              <a:t>Rediģēt šablona apakšvirsraksta stilu</a:t>
            </a:r>
            <a:endParaRPr lang="en-US" dirty="0"/>
          </a:p>
        </p:txBody>
      </p:sp>
      <p:sp>
        <p:nvSpPr>
          <p:cNvPr id="4" name="Date Placeholder 3"/>
          <p:cNvSpPr>
            <a:spLocks noGrp="1"/>
          </p:cNvSpPr>
          <p:nvPr>
            <p:ph type="dt" sz="half" idx="10"/>
          </p:nvPr>
        </p:nvSpPr>
        <p:spPr/>
        <p:txBody>
          <a:bodyPr/>
          <a:lstStyle/>
          <a:p>
            <a:fld id="{ECAB7AC6-1715-46B3-962D-7DF03E6729A0}" type="datetimeFigureOut">
              <a:rPr lang="lv-LV" smtClean="0"/>
              <a:t>09.12.2022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8DECF8-BA28-42BD-98C4-32B0D6DA8F6B}"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16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CAB7AC6-1715-46B3-962D-7DF03E6729A0}" type="datetimeFigureOut">
              <a:rPr lang="lv-LV" smtClean="0"/>
              <a:t>09.12.2022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12863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CAB7AC6-1715-46B3-962D-7DF03E6729A0}" type="datetimeFigureOut">
              <a:rPr lang="lv-LV" smtClean="0"/>
              <a:t>09.12.2022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307577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CAB7AC6-1715-46B3-962D-7DF03E6729A0}" type="datetimeFigureOut">
              <a:rPr lang="lv-LV" smtClean="0"/>
              <a:t>09.12.2022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3188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ECAB7AC6-1715-46B3-962D-7DF03E6729A0}" type="datetimeFigureOut">
              <a:rPr lang="lv-LV" smtClean="0"/>
              <a:t>09.12.2022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B8DECF8-BA28-42BD-98C4-32B0D6DA8F6B}"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05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ECAB7AC6-1715-46B3-962D-7DF03E6729A0}" type="datetimeFigureOut">
              <a:rPr lang="lv-LV" smtClean="0"/>
              <a:t>09.12.2022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285700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097280" y="2582334"/>
            <a:ext cx="4937760" cy="337820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217920" y="2582334"/>
            <a:ext cx="4937760" cy="337820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ECAB7AC6-1715-46B3-962D-7DF03E6729A0}" type="datetimeFigureOut">
              <a:rPr lang="lv-LV" smtClean="0"/>
              <a:t>09.12.2022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129872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ECAB7AC6-1715-46B3-962D-7DF03E6729A0}" type="datetimeFigureOut">
              <a:rPr lang="lv-LV" smtClean="0"/>
              <a:t>09.12.2022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176518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AB7AC6-1715-46B3-962D-7DF03E6729A0}" type="datetimeFigureOut">
              <a:rPr lang="lv-LV" smtClean="0"/>
              <a:t>09.12.2022</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244362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v-LV" smtClean="0"/>
              <a:t>Rediģēt šablona virsraksta stilu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AB7AC6-1715-46B3-962D-7DF03E6729A0}" type="datetimeFigureOut">
              <a:rPr lang="lv-LV" smtClean="0"/>
              <a:t>09.12.2022</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8DECF8-BA28-42BD-98C4-32B0D6DA8F6B}" type="slidenum">
              <a:rPr lang="lv-LV" smtClean="0"/>
              <a:t>‹#›</a:t>
            </a:fld>
            <a:endParaRPr lang="lv-LV"/>
          </a:p>
        </p:txBody>
      </p:sp>
    </p:spTree>
    <p:extLst>
      <p:ext uri="{BB962C8B-B14F-4D97-AF65-F5344CB8AC3E}">
        <p14:creationId xmlns:p14="http://schemas.microsoft.com/office/powerpoint/2010/main" val="424736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ECAB7AC6-1715-46B3-962D-7DF03E6729A0}" type="datetimeFigureOut">
              <a:rPr lang="lv-LV" smtClean="0"/>
              <a:t>09.12.2022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B8DECF8-BA28-42BD-98C4-32B0D6DA8F6B}" type="slidenum">
              <a:rPr lang="lv-LV" smtClean="0"/>
              <a:t>‹#›</a:t>
            </a:fld>
            <a:endParaRPr lang="lv-LV"/>
          </a:p>
        </p:txBody>
      </p:sp>
    </p:spTree>
    <p:extLst>
      <p:ext uri="{BB962C8B-B14F-4D97-AF65-F5344CB8AC3E}">
        <p14:creationId xmlns:p14="http://schemas.microsoft.com/office/powerpoint/2010/main" val="319943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AB7AC6-1715-46B3-962D-7DF03E6729A0}" type="datetimeFigureOut">
              <a:rPr lang="lv-LV" smtClean="0"/>
              <a:t>09.12.2022</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8DECF8-BA28-42BD-98C4-32B0D6DA8F6B}"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184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nX23rm6mDk8" TargetMode="External"/><Relationship Id="rId4" Type="http://schemas.openxmlformats.org/officeDocument/2006/relationships/hyperlink" Target="https://www.youtube.com/watch?v=nX23rm6mDk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58" y="4771303"/>
            <a:ext cx="4153988" cy="1413087"/>
          </a:xfrm>
          <a:prstGeom prst="rect">
            <a:avLst/>
          </a:prstGeom>
        </p:spPr>
      </p:pic>
      <p:sp>
        <p:nvSpPr>
          <p:cNvPr id="5" name="Taisnstūris 4"/>
          <p:cNvSpPr/>
          <p:nvPr/>
        </p:nvSpPr>
        <p:spPr>
          <a:xfrm>
            <a:off x="923109" y="528935"/>
            <a:ext cx="10781211" cy="3785652"/>
          </a:xfrm>
          <a:prstGeom prst="rect">
            <a:avLst/>
          </a:prstGeom>
        </p:spPr>
        <p:txBody>
          <a:bodyPr wrap="square">
            <a:spAutoFit/>
          </a:bodyPr>
          <a:lstStyle/>
          <a:p>
            <a:pPr algn="ctr"/>
            <a:r>
              <a:rPr lang="lv-LV" sz="2400" dirty="0" smtClean="0">
                <a:latin typeface="Times New Roman" panose="02020603050405020304" pitchFamily="18" charset="0"/>
                <a:cs typeface="Times New Roman" panose="02020603050405020304" pitchFamily="18" charset="0"/>
              </a:rPr>
              <a:t>ATBALSTS KULTŪRAS PROGRAMMĀM REĢIONOS </a:t>
            </a:r>
          </a:p>
          <a:p>
            <a:pPr algn="ctr"/>
            <a:r>
              <a:rPr lang="lv-LV" sz="2400" dirty="0" smtClean="0">
                <a:latin typeface="Times New Roman" panose="02020603050405020304" pitchFamily="18" charset="0"/>
                <a:cs typeface="Times New Roman" panose="02020603050405020304" pitchFamily="18" charset="0"/>
              </a:rPr>
              <a:t>Latgales kultūras programma 2022</a:t>
            </a:r>
          </a:p>
          <a:p>
            <a:pPr algn="ctr"/>
            <a:endParaRPr lang="lv-LV" sz="2400" dirty="0">
              <a:latin typeface="Times New Roman" panose="02020603050405020304" pitchFamily="18" charset="0"/>
              <a:cs typeface="Times New Roman" panose="02020603050405020304" pitchFamily="18" charset="0"/>
            </a:endParaRPr>
          </a:p>
          <a:p>
            <a:pPr algn="ctr"/>
            <a:endParaRPr lang="lv-LV" sz="2400" dirty="0" smtClean="0">
              <a:latin typeface="Times New Roman" panose="02020603050405020304" pitchFamily="18" charset="0"/>
              <a:cs typeface="Times New Roman" panose="02020603050405020304" pitchFamily="18" charset="0"/>
            </a:endParaRPr>
          </a:p>
          <a:p>
            <a:pPr algn="ctr"/>
            <a:endParaRPr lang="lv-LV" sz="36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es-ES" sz="3600" b="1" dirty="0" smtClean="0">
                <a:solidFill>
                  <a:schemeClr val="accent2">
                    <a:lumMod val="75000"/>
                  </a:schemeClr>
                </a:solidFill>
                <a:latin typeface="Times New Roman" panose="02020603050405020304" pitchFamily="18" charset="0"/>
                <a:cs typeface="Times New Roman" panose="02020603050405020304" pitchFamily="18" charset="0"/>
              </a:rPr>
              <a:t>JĀŅA PUJĀTA LATGALES KERAMIKAS KOLEKCIJAS SAGLABĀŠANA UN POPULARIZĒŠANA</a:t>
            </a:r>
            <a:endParaRPr lang="lv-LV" sz="36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Attēl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58" y="1793747"/>
            <a:ext cx="2852934" cy="710185"/>
          </a:xfrm>
          <a:prstGeom prst="rect">
            <a:avLst/>
          </a:prstGeom>
        </p:spPr>
      </p:pic>
    </p:spTree>
    <p:extLst>
      <p:ext uri="{BB962C8B-B14F-4D97-AF65-F5344CB8AC3E}">
        <p14:creationId xmlns:p14="http://schemas.microsoft.com/office/powerpoint/2010/main" val="3257636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X23rm6mDk8"/>
          <p:cNvPicPr>
            <a:picLocks noRot="1" noChangeAspect="1"/>
          </p:cNvPicPr>
          <p:nvPr>
            <a:videoFile r:link="rId1"/>
          </p:nvPr>
        </p:nvPicPr>
        <p:blipFill>
          <a:blip r:embed="rId3"/>
          <a:stretch>
            <a:fillRect/>
          </a:stretch>
        </p:blipFill>
        <p:spPr>
          <a:xfrm>
            <a:off x="3098800" y="988581"/>
            <a:ext cx="6045200" cy="3400425"/>
          </a:xfrm>
          <a:prstGeom prst="rect">
            <a:avLst/>
          </a:prstGeom>
        </p:spPr>
      </p:pic>
      <p:sp>
        <p:nvSpPr>
          <p:cNvPr id="3" name="Taisnstūris 2"/>
          <p:cNvSpPr/>
          <p:nvPr/>
        </p:nvSpPr>
        <p:spPr>
          <a:xfrm>
            <a:off x="3477491" y="5156261"/>
            <a:ext cx="5067221" cy="923330"/>
          </a:xfrm>
          <a:prstGeom prst="rect">
            <a:avLst/>
          </a:prstGeom>
        </p:spPr>
        <p:txBody>
          <a:bodyPr wrap="none">
            <a:spAutoFit/>
          </a:bodyPr>
          <a:lstStyle/>
          <a:p>
            <a:r>
              <a:rPr lang="lv-LV" dirty="0" smtClean="0">
                <a:hlinkClick r:id="rId4"/>
              </a:rPr>
              <a:t>https://</a:t>
            </a:r>
            <a:r>
              <a:rPr lang="lv-LV" dirty="0" smtClean="0">
                <a:hlinkClick r:id="rId4"/>
              </a:rPr>
              <a:t>www.youtube.com/watch?v=nX23rm6mDk8</a:t>
            </a:r>
            <a:endParaRPr lang="lv-LV" dirty="0" smtClean="0"/>
          </a:p>
          <a:p>
            <a:endParaRPr lang="lv-LV" dirty="0" smtClean="0"/>
          </a:p>
          <a:p>
            <a:endParaRPr lang="lv-LV" dirty="0"/>
          </a:p>
        </p:txBody>
      </p:sp>
    </p:spTree>
    <p:extLst>
      <p:ext uri="{BB962C8B-B14F-4D97-AF65-F5344CB8AC3E}">
        <p14:creationId xmlns:p14="http://schemas.microsoft.com/office/powerpoint/2010/main" val="222360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sp>
        <p:nvSpPr>
          <p:cNvPr id="2" name="Taisnstūris 1"/>
          <p:cNvSpPr/>
          <p:nvPr/>
        </p:nvSpPr>
        <p:spPr>
          <a:xfrm>
            <a:off x="341745" y="3842329"/>
            <a:ext cx="9079345" cy="2246769"/>
          </a:xfrm>
          <a:prstGeom prst="rect">
            <a:avLst/>
          </a:prstGeom>
        </p:spPr>
        <p:txBody>
          <a:bodyPr wrap="square">
            <a:spAutoFit/>
          </a:bodyPr>
          <a:lstStyle/>
          <a:p>
            <a:r>
              <a:rPr lang="lv-LV" sz="2000" dirty="0" smtClean="0">
                <a:latin typeface="Times New Roman" panose="02020603050405020304" pitchFamily="18" charset="0"/>
                <a:cs typeface="Times New Roman" panose="02020603050405020304" pitchFamily="18" charset="0"/>
              </a:rPr>
              <a:t>Latgales Kultūrvēstures muzejs jau savos darbības pirmsākumos lielu uzmanību velta kultūrvēsturisko vērtību saglabāšanai, popularizēšanai un apzināti, mērķtiecīgi veido Latgales keramikas kolekciju, jo māla mākslas darbi ir neatņemamam mūsu identitātes sastāvdaļa un bagātais mantojums. Kolekcijas priekšmetu klāsts veidots, lai sniegtu visaptverošu skatījumu par šīs tautas mākslas nozares vērtībām. Šobrīd muzeja krājumā ir 2870 keramikas priekšmeti, no tiem ekspozīcijā var apskatīt 535 un slēgtajā krājumā- 2335 priekšmetus.</a:t>
            </a: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23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5273963" y="538678"/>
            <a:ext cx="6096000" cy="4708981"/>
          </a:xfrm>
          <a:prstGeom prst="rect">
            <a:avLst/>
          </a:prstGeom>
        </p:spPr>
        <p:txBody>
          <a:bodyPr>
            <a:spAutoFit/>
          </a:bodyPr>
          <a:lstStyle/>
          <a:p>
            <a:r>
              <a:rPr lang="lv-LV" sz="2000" dirty="0" smtClean="0">
                <a:latin typeface="Times New Roman" panose="02020603050405020304" pitchFamily="18" charset="0"/>
                <a:cs typeface="Times New Roman" panose="02020603050405020304" pitchFamily="18" charset="0"/>
              </a:rPr>
              <a:t>Mākslas zinātnieks Jānis Pujāts (1925-1989) bija izcila personība, pateicoties viņam pēc Otrā pasaules kara tika paglābta Latgales keramika no izzušanas, gan atjaunojot nozares darbību, gan arī tiešā veidā vācot savu īpašo Latgales keramikas kolekciju, kas, pateicoties J. Pujāta radiniekam Mārtiņam Kronim 2018.gadā nonāca muzejā. Kolekcijā ir 300 priekšmeti – lielākoties tie ir vecmeistaru darbi, tostarp Latgales keramikas dažādi saimniecības trauki, keramiķu augstākais profesionālās prasmes apliecinājums – svečturi, kā arī dažādi mazo formu tēlniecības darbi – figūriņas un </a:t>
            </a:r>
            <a:r>
              <a:rPr lang="lv-LV" sz="2000" dirty="0" err="1" smtClean="0">
                <a:latin typeface="Times New Roman" panose="02020603050405020304" pitchFamily="18" charset="0"/>
                <a:cs typeface="Times New Roman" panose="02020603050405020304" pitchFamily="18" charset="0"/>
              </a:rPr>
              <a:t>svilpaunieki</a:t>
            </a:r>
            <a:r>
              <a:rPr lang="lv-LV" sz="2000" dirty="0" smtClean="0">
                <a:latin typeface="Times New Roman" panose="02020603050405020304" pitchFamily="18" charset="0"/>
                <a:cs typeface="Times New Roman" panose="02020603050405020304" pitchFamily="18" charset="0"/>
              </a:rPr>
              <a:t>. Kolekcijas daļai ir nepieciešama restaurācija, jo tā ir veidota vairāku gadu desmitu garumā un līdz nonākšanai muzejā bieži ir tikusi pārvietota, tāpēc vairāki priekšmeti ir guvuši mehāniskus defektus. </a:t>
            </a:r>
            <a:endParaRPr lang="lv-LV" sz="2000" dirty="0">
              <a:latin typeface="Times New Roman" panose="02020603050405020304" pitchFamily="18" charset="0"/>
              <a:cs typeface="Times New Roman" panose="02020603050405020304" pitchFamily="18" charset="0"/>
            </a:endParaRPr>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72" y="409046"/>
            <a:ext cx="3754628" cy="5559617"/>
          </a:xfrm>
          <a:prstGeom prst="rect">
            <a:avLst/>
          </a:prstGeom>
        </p:spPr>
      </p:pic>
    </p:spTree>
    <p:extLst>
      <p:ext uri="{BB962C8B-B14F-4D97-AF65-F5344CB8AC3E}">
        <p14:creationId xmlns:p14="http://schemas.microsoft.com/office/powerpoint/2010/main" val="18651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775853" y="2197791"/>
            <a:ext cx="6936510" cy="1938992"/>
          </a:xfrm>
          <a:prstGeom prst="rect">
            <a:avLst/>
          </a:prstGeom>
        </p:spPr>
        <p:txBody>
          <a:bodyPr wrap="square">
            <a:spAutoFit/>
          </a:bodyPr>
          <a:lstStyle/>
          <a:p>
            <a:r>
              <a:rPr lang="lv-LV" sz="2000" dirty="0" smtClean="0">
                <a:latin typeface="Times New Roman" panose="02020603050405020304" pitchFamily="18" charset="0"/>
                <a:cs typeface="Times New Roman" panose="02020603050405020304" pitchFamily="18" charset="0"/>
              </a:rPr>
              <a:t>Pateicoties Valsts Kultūrkapitāla fonda mērķprogrammai - atbalsts kultūras programmām reģionos - Latgales Kultūrvēstures muzejam bija iespēja restaurēt daļu no mākslas zinātnieka Jāņa Pujāta Latgales keramikas kolekcijas. Šoreiz sākotnējo izskatu atguva </a:t>
            </a:r>
            <a:r>
              <a:rPr lang="lv-LV" sz="2000" b="1" dirty="0" smtClean="0">
                <a:latin typeface="Times New Roman" panose="02020603050405020304" pitchFamily="18" charset="0"/>
                <a:cs typeface="Times New Roman" panose="02020603050405020304" pitchFamily="18" charset="0"/>
              </a:rPr>
              <a:t>Antona </a:t>
            </a:r>
            <a:r>
              <a:rPr lang="lv-LV" sz="2000" b="1" dirty="0" err="1" smtClean="0">
                <a:latin typeface="Times New Roman" panose="02020603050405020304" pitchFamily="18" charset="0"/>
                <a:cs typeface="Times New Roman" panose="02020603050405020304" pitchFamily="18" charset="0"/>
              </a:rPr>
              <a:t>Šmulāna</a:t>
            </a:r>
            <a:r>
              <a:rPr lang="lv-LV" sz="2000" b="1" dirty="0" smtClean="0">
                <a:latin typeface="Times New Roman" panose="02020603050405020304" pitchFamily="18" charset="0"/>
                <a:cs typeface="Times New Roman" panose="02020603050405020304" pitchFamily="18" charset="0"/>
              </a:rPr>
              <a:t> </a:t>
            </a:r>
            <a:r>
              <a:rPr lang="lv-LV" sz="2000" dirty="0" smtClean="0">
                <a:latin typeface="Times New Roman" panose="02020603050405020304" pitchFamily="18" charset="0"/>
                <a:cs typeface="Times New Roman" panose="02020603050405020304" pitchFamily="18" charset="0"/>
              </a:rPr>
              <a:t>velniņi. Ludzas keramiķa darbi ir unikāli izpildījumā un tematiski, jo autors nekad neatkārtojās. </a:t>
            </a:r>
            <a:endParaRPr lang="lv-LV" sz="2000" dirty="0">
              <a:latin typeface="Times New Roman" panose="02020603050405020304" pitchFamily="18" charset="0"/>
              <a:cs typeface="Times New Roman" panose="02020603050405020304" pitchFamily="18" charset="0"/>
            </a:endParaRPr>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341" y="340175"/>
            <a:ext cx="3515024" cy="5654225"/>
          </a:xfrm>
          <a:prstGeom prst="rect">
            <a:avLst/>
          </a:prstGeom>
        </p:spPr>
      </p:pic>
    </p:spTree>
    <p:extLst>
      <p:ext uri="{BB962C8B-B14F-4D97-AF65-F5344CB8AC3E}">
        <p14:creationId xmlns:p14="http://schemas.microsoft.com/office/powerpoint/2010/main" val="55926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ttēls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5693" y="452579"/>
            <a:ext cx="3515977" cy="2636983"/>
          </a:xfrm>
          <a:prstGeom prst="rect">
            <a:avLst/>
          </a:prstGeom>
        </p:spPr>
      </p:pic>
      <p:pic>
        <p:nvPicPr>
          <p:cNvPr id="11" name="Attēls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693" y="3329707"/>
            <a:ext cx="3515977" cy="2636982"/>
          </a:xfrm>
          <a:prstGeom prst="rect">
            <a:avLst/>
          </a:prstGeom>
        </p:spPr>
      </p:pic>
      <p:pic>
        <p:nvPicPr>
          <p:cNvPr id="12" name="Attēls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329707"/>
            <a:ext cx="3375890" cy="2531918"/>
          </a:xfrm>
          <a:prstGeom prst="rect">
            <a:avLst/>
          </a:prstGeom>
        </p:spPr>
      </p:pic>
      <p:pic>
        <p:nvPicPr>
          <p:cNvPr id="13" name="Attēls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452579"/>
            <a:ext cx="3375890" cy="2531918"/>
          </a:xfrm>
          <a:prstGeom prst="rect">
            <a:avLst/>
          </a:prstGeom>
        </p:spPr>
      </p:pic>
    </p:spTree>
    <p:extLst>
      <p:ext uri="{BB962C8B-B14F-4D97-AF65-F5344CB8AC3E}">
        <p14:creationId xmlns:p14="http://schemas.microsoft.com/office/powerpoint/2010/main" val="137119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7150" y="3269672"/>
            <a:ext cx="4033213" cy="3024910"/>
          </a:xfrm>
          <a:prstGeom prst="rect">
            <a:avLst/>
          </a:prstGeom>
        </p:spPr>
      </p:pic>
      <p:pic>
        <p:nvPicPr>
          <p:cNvPr id="3" name="Attēls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150" y="120071"/>
            <a:ext cx="4033213" cy="3024910"/>
          </a:xfrm>
          <a:prstGeom prst="rect">
            <a:avLst/>
          </a:prstGeom>
        </p:spPr>
      </p:pic>
      <p:pic>
        <p:nvPicPr>
          <p:cNvPr id="4" name="Attēl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2352" y="3269672"/>
            <a:ext cx="4033213" cy="3024910"/>
          </a:xfrm>
          <a:prstGeom prst="rect">
            <a:avLst/>
          </a:prstGeom>
        </p:spPr>
      </p:pic>
      <p:pic>
        <p:nvPicPr>
          <p:cNvPr id="5" name="Attēls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2352" y="120071"/>
            <a:ext cx="4033212" cy="3024909"/>
          </a:xfrm>
          <a:prstGeom prst="rect">
            <a:avLst/>
          </a:prstGeom>
        </p:spPr>
      </p:pic>
    </p:spTree>
    <p:extLst>
      <p:ext uri="{BB962C8B-B14F-4D97-AF65-F5344CB8AC3E}">
        <p14:creationId xmlns:p14="http://schemas.microsoft.com/office/powerpoint/2010/main" val="211118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406400" y="381338"/>
            <a:ext cx="6096000" cy="923330"/>
          </a:xfrm>
          <a:prstGeom prst="rect">
            <a:avLst/>
          </a:prstGeom>
        </p:spPr>
        <p:txBody>
          <a:bodyPr>
            <a:spAutoFit/>
          </a:bodyPr>
          <a:lstStyle/>
          <a:p>
            <a:r>
              <a:rPr lang="lv-LV" dirty="0" smtClean="0"/>
              <a:t>Paldies restauratorei Janai Lībietei (redzama fotoattēlā).Viņas profesionālā pieeja un lieliskās prasmes saglābt trauslos mākslas priekšmetus ir apbrīnojamas! </a:t>
            </a:r>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4217" y="1037180"/>
            <a:ext cx="6391565" cy="5148548"/>
          </a:xfrm>
          <a:prstGeom prst="rect">
            <a:avLst/>
          </a:prstGeom>
        </p:spPr>
      </p:pic>
    </p:spTree>
    <p:extLst>
      <p:ext uri="{BB962C8B-B14F-4D97-AF65-F5344CB8AC3E}">
        <p14:creationId xmlns:p14="http://schemas.microsoft.com/office/powerpoint/2010/main" val="410321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rotWithShape="1">
          <a:blip r:embed="rId2" cstate="print">
            <a:extLst>
              <a:ext uri="{28A0092B-C50C-407E-A947-70E740481C1C}">
                <a14:useLocalDpi xmlns:a14="http://schemas.microsoft.com/office/drawing/2010/main" val="0"/>
              </a:ext>
            </a:extLst>
          </a:blip>
          <a:srcRect l="2846"/>
          <a:stretch/>
        </p:blipFill>
        <p:spPr>
          <a:xfrm>
            <a:off x="3851564" y="425576"/>
            <a:ext cx="7453745" cy="5776641"/>
          </a:xfrm>
          <a:prstGeom prst="rect">
            <a:avLst/>
          </a:prstGeom>
        </p:spPr>
      </p:pic>
      <p:sp>
        <p:nvSpPr>
          <p:cNvPr id="2" name="Taisnstūris 1"/>
          <p:cNvSpPr/>
          <p:nvPr/>
        </p:nvSpPr>
        <p:spPr>
          <a:xfrm>
            <a:off x="406400" y="510510"/>
            <a:ext cx="3241963" cy="3170099"/>
          </a:xfrm>
          <a:prstGeom prst="rect">
            <a:avLst/>
          </a:prstGeom>
        </p:spPr>
        <p:txBody>
          <a:bodyPr wrap="square">
            <a:spAutoFit/>
          </a:bodyPr>
          <a:lstStyle/>
          <a:p>
            <a:r>
              <a:rPr lang="lv-LV" sz="2000" dirty="0" smtClean="0">
                <a:latin typeface="Times New Roman" panose="02020603050405020304" pitchFamily="18" charset="0"/>
                <a:cs typeface="Times New Roman" panose="02020603050405020304" pitchFamily="18" charset="0"/>
              </a:rPr>
              <a:t>Atjaunotie priekšmeti papildina jau esošo muzeja Latgales keramikas ekspozīciju “Māla un uguns pārvērtību radīts brīnums”. Ikviens var nākt un aplūkot kā </a:t>
            </a:r>
            <a:r>
              <a:rPr lang="lv-LV" sz="2000" dirty="0" err="1" smtClean="0">
                <a:latin typeface="Times New Roman" panose="02020603050405020304" pitchFamily="18" charset="0"/>
                <a:cs typeface="Times New Roman" panose="02020603050405020304" pitchFamily="18" charset="0"/>
              </a:rPr>
              <a:t>A.Šmulāna</a:t>
            </a:r>
            <a:r>
              <a:rPr lang="lv-LV" sz="2000" dirty="0" smtClean="0">
                <a:latin typeface="Times New Roman" panose="02020603050405020304" pitchFamily="18" charset="0"/>
                <a:cs typeface="Times New Roman" panose="02020603050405020304" pitchFamily="18" charset="0"/>
              </a:rPr>
              <a:t> velniņi nebēdnīgi rotaļājas </a:t>
            </a:r>
            <a:r>
              <a:rPr lang="lv-LV" sz="2000" dirty="0" err="1" smtClean="0">
                <a:latin typeface="Times New Roman" panose="02020603050405020304" pitchFamily="18" charset="0"/>
                <a:cs typeface="Times New Roman" panose="02020603050405020304" pitchFamily="18" charset="0"/>
              </a:rPr>
              <a:t>Austrumlatgales</a:t>
            </a:r>
            <a:r>
              <a:rPr lang="lv-LV" sz="2000" dirty="0" smtClean="0">
                <a:latin typeface="Times New Roman" panose="02020603050405020304" pitchFamily="18" charset="0"/>
                <a:cs typeface="Times New Roman" panose="02020603050405020304" pitchFamily="18" charset="0"/>
              </a:rPr>
              <a:t> </a:t>
            </a:r>
            <a:r>
              <a:rPr lang="lv-LV" sz="2000" dirty="0" err="1" smtClean="0">
                <a:latin typeface="Times New Roman" panose="02020603050405020304" pitchFamily="18" charset="0"/>
                <a:cs typeface="Times New Roman" panose="02020603050405020304" pitchFamily="18" charset="0"/>
              </a:rPr>
              <a:t>ķeramiķu</a:t>
            </a:r>
            <a:r>
              <a:rPr lang="lv-LV" sz="2000" dirty="0" smtClean="0">
                <a:latin typeface="Times New Roman" panose="02020603050405020304" pitchFamily="18" charset="0"/>
                <a:cs typeface="Times New Roman" panose="02020603050405020304" pitchFamily="18" charset="0"/>
              </a:rPr>
              <a:t> meistardarbu vitrīnā!</a:t>
            </a: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158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p:cNvPicPr>
            <a:picLocks noChangeAspect="1"/>
          </p:cNvPicPr>
          <p:nvPr/>
        </p:nvPicPr>
        <p:blipFill rotWithShape="1">
          <a:blip r:embed="rId2">
            <a:extLst>
              <a:ext uri="{28A0092B-C50C-407E-A947-70E740481C1C}">
                <a14:useLocalDpi xmlns:a14="http://schemas.microsoft.com/office/drawing/2010/main" val="0"/>
              </a:ext>
            </a:extLst>
          </a:blip>
          <a:srcRect t="22088"/>
          <a:stretch/>
        </p:blipFill>
        <p:spPr>
          <a:xfrm>
            <a:off x="959970" y="282411"/>
            <a:ext cx="10169849" cy="5965989"/>
          </a:xfrm>
          <a:prstGeom prst="rect">
            <a:avLst/>
          </a:prstGeom>
        </p:spPr>
      </p:pic>
    </p:spTree>
    <p:extLst>
      <p:ext uri="{BB962C8B-B14F-4D97-AF65-F5344CB8AC3E}">
        <p14:creationId xmlns:p14="http://schemas.microsoft.com/office/powerpoint/2010/main" val="1389674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cija">
  <a:themeElements>
    <a:clrScheme name="Retrospekci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i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i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TotalTime>
  <Words>316</Words>
  <Application>Microsoft Office PowerPoint</Application>
  <PresentationFormat>Platekrāna</PresentationFormat>
  <Paragraphs>12</Paragraphs>
  <Slides>10</Slides>
  <Notes>0</Notes>
  <HiddenSlides>0</HiddenSlides>
  <MMClips>1</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10</vt:i4>
      </vt:variant>
    </vt:vector>
  </HeadingPairs>
  <TitlesOfParts>
    <vt:vector size="14" baseType="lpstr">
      <vt:lpstr>Calibri</vt:lpstr>
      <vt:lpstr>Calibri Light</vt:lpstr>
      <vt:lpstr>Times New Roman</vt:lpstr>
      <vt:lpstr>Retrospekcija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Dana Zelča</dc:creator>
  <cp:lastModifiedBy>Dana Zelča</cp:lastModifiedBy>
  <cp:revision>6</cp:revision>
  <dcterms:created xsi:type="dcterms:W3CDTF">2022-12-09T08:30:25Z</dcterms:created>
  <dcterms:modified xsi:type="dcterms:W3CDTF">2022-12-09T09:28:52Z</dcterms:modified>
</cp:coreProperties>
</file>