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0" r:id="rId1"/>
  </p:sldMasterIdLst>
  <p:sldIdLst>
    <p:sldId id="256" r:id="rId2"/>
    <p:sldId id="257" r:id="rId3"/>
    <p:sldId id="258" r:id="rId4"/>
    <p:sldId id="260" r:id="rId5"/>
    <p:sldId id="259"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07" autoAdjust="0"/>
  </p:normalViewPr>
  <p:slideViewPr>
    <p:cSldViewPr snapToGrid="0">
      <p:cViewPr varScale="1">
        <p:scale>
          <a:sx n="110" d="100"/>
          <a:sy n="110" d="100"/>
        </p:scale>
        <p:origin x="5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5993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0323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49910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094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4760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525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6121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0109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783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8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449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004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7013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6600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715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743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12/3/2022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328069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hyperlink" Target="https://www.diena.lv/" TargetMode="External"/><Relationship Id="rId2" Type="http://schemas.openxmlformats.org/officeDocument/2006/relationships/hyperlink" Target="https://klasika.lsm.lv/" TargetMode="External"/><Relationship Id="rId1" Type="http://schemas.openxmlformats.org/officeDocument/2006/relationships/slideLayout" Target="../slideLayouts/slideLayout2.xml"/><Relationship Id="rId6" Type="http://schemas.openxmlformats.org/officeDocument/2006/relationships/hyperlink" Target="https://rezeknesnovads.lv/nautrenu-baznica-dubultsvetki-koncertu-cikla-ritmu-vilni-nosleguma-koncerts-un-draudzes-baznicas-zvanam-ontons-145-gadi/" TargetMode="External"/><Relationship Id="rId5" Type="http://schemas.openxmlformats.org/officeDocument/2006/relationships/hyperlink" Target="https://ludzasnovads.lv/galerijas/ritupes-svetki-ritmu-vilni/" TargetMode="External"/><Relationship Id="rId4" Type="http://schemas.openxmlformats.org/officeDocument/2006/relationships/hyperlink" Target="https://izklaide.tv3.l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5557" y="1756719"/>
            <a:ext cx="8915399" cy="1703172"/>
          </a:xfrm>
        </p:spPr>
        <p:txBody>
          <a:bodyPr>
            <a:noAutofit/>
          </a:bodyPr>
          <a:lstStyle/>
          <a:p>
            <a:r>
              <a:rPr lang="lv-LV" sz="3200" b="1" dirty="0">
                <a:solidFill>
                  <a:srgbClr val="C00000"/>
                </a:solidFill>
                <a:latin typeface="Times New Roman" pitchFamily="18"/>
                <a:cs typeface="Times New Roman" pitchFamily="18"/>
              </a:rPr>
              <a:t>Latgales reģiona attīstības aģentūras “Valsts </a:t>
            </a:r>
            <a:r>
              <a:rPr lang="lv-LV" sz="3200" b="1" dirty="0" err="1">
                <a:solidFill>
                  <a:srgbClr val="C00000"/>
                </a:solidFill>
                <a:latin typeface="Times New Roman" pitchFamily="18"/>
                <a:cs typeface="Times New Roman" pitchFamily="18"/>
              </a:rPr>
              <a:t>kultūrkapitāla</a:t>
            </a:r>
            <a:r>
              <a:rPr lang="lv-LV" sz="3200" b="1" dirty="0">
                <a:solidFill>
                  <a:srgbClr val="C00000"/>
                </a:solidFill>
                <a:latin typeface="Times New Roman" pitchFamily="18"/>
                <a:cs typeface="Times New Roman" pitchFamily="18"/>
              </a:rPr>
              <a:t> fonda un Latvijas valsts mežu atbalstītā </a:t>
            </a:r>
            <a:br>
              <a:rPr lang="lv-LV" sz="3200" b="1" dirty="0">
                <a:solidFill>
                  <a:srgbClr val="C00000"/>
                </a:solidFill>
                <a:latin typeface="Times New Roman" pitchFamily="18"/>
                <a:cs typeface="Times New Roman" pitchFamily="18"/>
              </a:rPr>
            </a:br>
            <a:r>
              <a:rPr lang="lv-LV" sz="3200" b="1" dirty="0">
                <a:solidFill>
                  <a:srgbClr val="C00000"/>
                </a:solidFill>
                <a:latin typeface="Times New Roman" pitchFamily="18"/>
                <a:cs typeface="Times New Roman" pitchFamily="18"/>
              </a:rPr>
              <a:t>Latgales kultūras programma 2022” </a:t>
            </a:r>
            <a:endParaRPr lang="lv-LV" sz="3200" dirty="0"/>
          </a:p>
        </p:txBody>
      </p:sp>
      <p:sp>
        <p:nvSpPr>
          <p:cNvPr id="3" name="Subtitle 2"/>
          <p:cNvSpPr>
            <a:spLocks noGrp="1"/>
          </p:cNvSpPr>
          <p:nvPr>
            <p:ph type="subTitle" idx="1"/>
          </p:nvPr>
        </p:nvSpPr>
        <p:spPr>
          <a:xfrm>
            <a:off x="2185557" y="4307824"/>
            <a:ext cx="8391826" cy="1126283"/>
          </a:xfrm>
        </p:spPr>
        <p:txBody>
          <a:bodyPr>
            <a:normAutofit/>
          </a:bodyPr>
          <a:lstStyle/>
          <a:p>
            <a:r>
              <a:rPr lang="lv-LV" sz="2400" b="1" dirty="0">
                <a:solidFill>
                  <a:srgbClr val="C00000"/>
                </a:solidFill>
              </a:rPr>
              <a:t>K</a:t>
            </a:r>
            <a:r>
              <a:rPr lang="lv-LV" sz="2400" b="1" dirty="0" smtClean="0">
                <a:solidFill>
                  <a:srgbClr val="C00000"/>
                </a:solidFill>
              </a:rPr>
              <a:t>amermūzikas projekts “RITMU VIĻŅI. DIVAS PASAULES.” </a:t>
            </a:r>
            <a:endParaRPr lang="lv-LV" sz="2400" b="1" dirty="0">
              <a:solidFill>
                <a:srgbClr val="C00000"/>
              </a:solidFill>
            </a:endParaRPr>
          </a:p>
        </p:txBody>
      </p:sp>
    </p:spTree>
    <p:extLst>
      <p:ext uri="{BB962C8B-B14F-4D97-AF65-F5344CB8AC3E}">
        <p14:creationId xmlns:p14="http://schemas.microsoft.com/office/powerpoint/2010/main" val="4249184306"/>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836234"/>
            <a:ext cx="4063247" cy="704242"/>
          </a:xfrm>
        </p:spPr>
        <p:txBody>
          <a:bodyPr>
            <a:normAutofit fontScale="90000"/>
          </a:bodyPr>
          <a:lstStyle/>
          <a:p>
            <a:r>
              <a:rPr lang="lv-LV" sz="3100" b="1" u="sng" dirty="0">
                <a:solidFill>
                  <a:srgbClr val="002060"/>
                </a:solidFill>
              </a:rPr>
              <a:t>Projekta </a:t>
            </a:r>
            <a:r>
              <a:rPr lang="lv-LV" sz="3100" b="1" u="sng" dirty="0" smtClean="0">
                <a:solidFill>
                  <a:srgbClr val="002060"/>
                </a:solidFill>
              </a:rPr>
              <a:t>mērķi </a:t>
            </a:r>
            <a:r>
              <a:rPr lang="lv-LV" sz="3100" b="1" u="sng" dirty="0">
                <a:solidFill>
                  <a:srgbClr val="002060"/>
                </a:solidFill>
              </a:rPr>
              <a:t>ir:</a:t>
            </a:r>
            <a:r>
              <a:rPr lang="lv-LV" b="1" u="sng" dirty="0">
                <a:solidFill>
                  <a:srgbClr val="002060"/>
                </a:solidFill>
              </a:rPr>
              <a:t/>
            </a:r>
            <a:br>
              <a:rPr lang="lv-LV" b="1" u="sng" dirty="0">
                <a:solidFill>
                  <a:srgbClr val="002060"/>
                </a:solidFill>
              </a:rPr>
            </a:br>
            <a:endParaRPr lang="lv-LV" b="1" u="sng" dirty="0">
              <a:solidFill>
                <a:srgbClr val="002060"/>
              </a:solidFill>
            </a:endParaRPr>
          </a:p>
        </p:txBody>
      </p:sp>
      <p:sp>
        <p:nvSpPr>
          <p:cNvPr id="3" name="Content Placeholder 2"/>
          <p:cNvSpPr>
            <a:spLocks noGrp="1"/>
          </p:cNvSpPr>
          <p:nvPr>
            <p:ph idx="1"/>
          </p:nvPr>
        </p:nvSpPr>
        <p:spPr>
          <a:xfrm>
            <a:off x="2589212" y="1433384"/>
            <a:ext cx="8915400" cy="4477838"/>
          </a:xfrm>
        </p:spPr>
        <p:txBody>
          <a:bodyPr>
            <a:normAutofit fontScale="70000" lnSpcReduction="20000"/>
          </a:bodyPr>
          <a:lstStyle/>
          <a:p>
            <a:r>
              <a:rPr lang="lv-LV" b="1" dirty="0">
                <a:solidFill>
                  <a:srgbClr val="002060"/>
                </a:solidFill>
              </a:rPr>
              <a:t>1. Radīt kvalitatīvu un unikālu kamermūzikas </a:t>
            </a:r>
            <a:r>
              <a:rPr lang="lv-LV" b="1" dirty="0" err="1">
                <a:solidFill>
                  <a:srgbClr val="002060"/>
                </a:solidFill>
              </a:rPr>
              <a:t>koncertciklu</a:t>
            </a:r>
            <a:r>
              <a:rPr lang="lv-LV" b="1" dirty="0">
                <a:solidFill>
                  <a:srgbClr val="002060"/>
                </a:solidFill>
              </a:rPr>
              <a:t> ""RITMU VIĻŅI. DIVAS PASAULES"", programmā iekļaujos jaundarbus un Latgalē dzimušu komponistu mūziku;</a:t>
            </a:r>
            <a:br>
              <a:rPr lang="lv-LV" b="1" dirty="0">
                <a:solidFill>
                  <a:srgbClr val="002060"/>
                </a:solidFill>
              </a:rPr>
            </a:br>
            <a:r>
              <a:rPr lang="lv-LV" b="1" dirty="0">
                <a:solidFill>
                  <a:srgbClr val="002060"/>
                </a:solidFill>
              </a:rPr>
              <a:t>2. Iepazīstināt iespējami </a:t>
            </a:r>
            <a:r>
              <a:rPr lang="lv-LV" b="1" dirty="0" smtClean="0">
                <a:solidFill>
                  <a:srgbClr val="002060"/>
                </a:solidFill>
              </a:rPr>
              <a:t>plašu Latgales reģiona </a:t>
            </a:r>
            <a:r>
              <a:rPr lang="lv-LV" b="1" dirty="0">
                <a:solidFill>
                  <a:srgbClr val="002060"/>
                </a:solidFill>
              </a:rPr>
              <a:t>auditoriju ar unikāliem kamermūzikas koncertiem;</a:t>
            </a:r>
            <a:br>
              <a:rPr lang="lv-LV" b="1" dirty="0">
                <a:solidFill>
                  <a:srgbClr val="002060"/>
                </a:solidFill>
              </a:rPr>
            </a:br>
            <a:r>
              <a:rPr lang="lv-LV" b="1" dirty="0">
                <a:solidFill>
                  <a:srgbClr val="002060"/>
                </a:solidFill>
              </a:rPr>
              <a:t>3. Padziļināt Latgales klausītāju interesi par Latvijas un ārvalstu klasiskās mūzikas izpildījumu kamermūzikas - ērģeļu un sitaminstrumentu - sastāvā;</a:t>
            </a:r>
            <a:br>
              <a:rPr lang="lv-LV" b="1" dirty="0">
                <a:solidFill>
                  <a:srgbClr val="002060"/>
                </a:solidFill>
              </a:rPr>
            </a:br>
            <a:r>
              <a:rPr lang="lv-LV" b="1" dirty="0">
                <a:solidFill>
                  <a:srgbClr val="002060"/>
                </a:solidFill>
              </a:rPr>
              <a:t>4. Orķestra ""Rīga"" 50. jubilejas gadā popularizēt orķestra sitaminstrumentu grupas mūziķu darbību kamermūzikas sastāvā Latgales reģionā, radot interesi par dažādiem instrumentiem, īpaši jauniešiem un bērniem.</a:t>
            </a:r>
            <a:br>
              <a:rPr lang="lv-LV" b="1" dirty="0">
                <a:solidFill>
                  <a:srgbClr val="002060"/>
                </a:solidFill>
              </a:rPr>
            </a:br>
            <a:r>
              <a:rPr lang="lv-LV" b="1" dirty="0">
                <a:solidFill>
                  <a:srgbClr val="002060"/>
                </a:solidFill>
              </a:rPr>
              <a:t>5. Izglītot Latgales reģiona sabiedrību, tostarp skolu jaunatni, piedāvājot jaunu, inovatīvu </a:t>
            </a:r>
            <a:r>
              <a:rPr lang="lv-LV" b="1" dirty="0" err="1">
                <a:solidFill>
                  <a:srgbClr val="002060"/>
                </a:solidFill>
              </a:rPr>
              <a:t>koncertprogammu</a:t>
            </a:r>
            <a:r>
              <a:rPr lang="lv-LV" b="1" dirty="0">
                <a:solidFill>
                  <a:srgbClr val="002060"/>
                </a:solidFill>
              </a:rPr>
              <a:t>, kurā tiks atskaņoti trīs latviešu komponistu jaundarbi, Latgalē dzimušu skaņražu mūzika un baroka mūzikas šedevri.</a:t>
            </a:r>
            <a:br>
              <a:rPr lang="lv-LV" b="1" dirty="0">
                <a:solidFill>
                  <a:srgbClr val="002060"/>
                </a:solidFill>
              </a:rPr>
            </a:br>
            <a:r>
              <a:rPr lang="lv-LV" b="1" dirty="0">
                <a:solidFill>
                  <a:srgbClr val="002060"/>
                </a:solidFill>
              </a:rPr>
              <a:t>6. Atklāt publikai daudzveidīgo sitaminstrumentu pasauli saspēlē ar majestātiskajām ērģelēm.</a:t>
            </a:r>
            <a:br>
              <a:rPr lang="lv-LV" b="1" dirty="0">
                <a:solidFill>
                  <a:srgbClr val="002060"/>
                </a:solidFill>
              </a:rPr>
            </a:br>
            <a:r>
              <a:rPr lang="lv-LV" b="1" dirty="0">
                <a:solidFill>
                  <a:srgbClr val="002060"/>
                </a:solidFill>
              </a:rPr>
              <a:t>Projekta ietvaros tika sasniegts mērķis un izpildīti visi projektā iecerētie uzdevumi. Tika atskaņota jauna, inovatīva programma, kuras centrā bija latviešu komponistu jaundarbi( tostarp divi pasaules pirmatskaņojumi), Latgalē dzimušu komponistu darbi un baroka mūzika. Ar Lolitas </a:t>
            </a:r>
            <a:r>
              <a:rPr lang="lv-LV" b="1" dirty="0" err="1">
                <a:solidFill>
                  <a:srgbClr val="002060"/>
                </a:solidFill>
              </a:rPr>
              <a:t>Ritmanis</a:t>
            </a:r>
            <a:r>
              <a:rPr lang="lv-LV" b="1" dirty="0">
                <a:solidFill>
                  <a:srgbClr val="002060"/>
                </a:solidFill>
              </a:rPr>
              <a:t> mūziku tika stiprināta latviešu tautas identitāte. Tika atklāts Latgales kultūrvēsturiskais mantojums - Nautrēnu vēsturisko </a:t>
            </a:r>
            <a:r>
              <a:rPr lang="lv-LV" b="1" dirty="0" err="1">
                <a:solidFill>
                  <a:srgbClr val="002060"/>
                </a:solidFill>
              </a:rPr>
              <a:t>Heriberta</a:t>
            </a:r>
            <a:r>
              <a:rPr lang="lv-LV" b="1" dirty="0">
                <a:solidFill>
                  <a:srgbClr val="002060"/>
                </a:solidFill>
              </a:rPr>
              <a:t> </a:t>
            </a:r>
            <a:r>
              <a:rPr lang="lv-LV" b="1" dirty="0" err="1">
                <a:solidFill>
                  <a:srgbClr val="002060"/>
                </a:solidFill>
              </a:rPr>
              <a:t>Kolbes</a:t>
            </a:r>
            <a:r>
              <a:rPr lang="lv-LV" b="1" dirty="0">
                <a:solidFill>
                  <a:srgbClr val="002060"/>
                </a:solidFill>
              </a:rPr>
              <a:t> ērģeļu unikālais skanējums saspēlē ar visdažādākajiem sitaminstrumentiem.</a:t>
            </a:r>
            <a:br>
              <a:rPr lang="lv-LV" b="1" dirty="0">
                <a:solidFill>
                  <a:srgbClr val="002060"/>
                </a:solidFill>
              </a:rPr>
            </a:br>
            <a:r>
              <a:rPr lang="lv-LV" b="1" dirty="0">
                <a:solidFill>
                  <a:srgbClr val="002060"/>
                </a:solidFill>
              </a:rPr>
              <a:t>1. Radīts kvalitatīvs un unikāls kamermūzikas </a:t>
            </a:r>
            <a:r>
              <a:rPr lang="lv-LV" b="1" dirty="0" err="1">
                <a:solidFill>
                  <a:srgbClr val="002060"/>
                </a:solidFill>
              </a:rPr>
              <a:t>koncertcikls</a:t>
            </a:r>
            <a:r>
              <a:rPr lang="lv-LV" b="1" dirty="0">
                <a:solidFill>
                  <a:srgbClr val="002060"/>
                </a:solidFill>
              </a:rPr>
              <a:t> “RITMU VIĻŅI”</a:t>
            </a:r>
            <a:br>
              <a:rPr lang="lv-LV" b="1" dirty="0">
                <a:solidFill>
                  <a:srgbClr val="002060"/>
                </a:solidFill>
              </a:rPr>
            </a:br>
            <a:r>
              <a:rPr lang="lv-LV" b="1" dirty="0">
                <a:solidFill>
                  <a:srgbClr val="002060"/>
                </a:solidFill>
              </a:rPr>
              <a:t>2. Uzrunāta un Iepazīstināta plaša Latgales reģiona auditorija ar unikāliem kamermūzikas koncertiem;</a:t>
            </a:r>
            <a:br>
              <a:rPr lang="lv-LV" b="1" dirty="0">
                <a:solidFill>
                  <a:srgbClr val="002060"/>
                </a:solidFill>
              </a:rPr>
            </a:br>
            <a:r>
              <a:rPr lang="lv-LV" b="1" dirty="0">
                <a:solidFill>
                  <a:srgbClr val="002060"/>
                </a:solidFill>
              </a:rPr>
              <a:t>3. Padziļināta Latgales klausītāju interese par Latvijas un ārvalstu klasiskās mūzikas izpildījumu kamermūzikas - ērģeļu un sitaminstrumentu - sastāvā;</a:t>
            </a:r>
            <a:br>
              <a:rPr lang="lv-LV" b="1" dirty="0">
                <a:solidFill>
                  <a:srgbClr val="002060"/>
                </a:solidFill>
              </a:rPr>
            </a:br>
            <a:r>
              <a:rPr lang="lv-LV" b="1" dirty="0">
                <a:solidFill>
                  <a:srgbClr val="002060"/>
                </a:solidFill>
              </a:rPr>
              <a:t>4. Orķestra “Rīga”50. jubilejas gadā popularizēta orķestra sitaminstrumentu grupas mūziķu darbība kamermūzikas sastāvā.</a:t>
            </a:r>
            <a:br>
              <a:rPr lang="lv-LV" b="1" dirty="0">
                <a:solidFill>
                  <a:srgbClr val="002060"/>
                </a:solidFill>
              </a:rPr>
            </a:br>
            <a:r>
              <a:rPr lang="lv-LV" b="1" dirty="0">
                <a:solidFill>
                  <a:srgbClr val="002060"/>
                </a:solidFill>
              </a:rPr>
              <a:t>5. Tika Izglītota reģiona sabiedrība piedāvājot jaunu, inovatīvu </a:t>
            </a:r>
            <a:r>
              <a:rPr lang="lv-LV" b="1" dirty="0" err="1">
                <a:solidFill>
                  <a:srgbClr val="002060"/>
                </a:solidFill>
              </a:rPr>
              <a:t>koncertprogammu</a:t>
            </a:r>
            <a:r>
              <a:rPr lang="lv-LV" b="1" dirty="0">
                <a:solidFill>
                  <a:srgbClr val="002060"/>
                </a:solidFill>
              </a:rPr>
              <a:t>, kurā tika atskaņoti trīs latviešu komponistu jaundarbi un baroka mūzikas šedevri.</a:t>
            </a:r>
            <a:br>
              <a:rPr lang="lv-LV" b="1" dirty="0">
                <a:solidFill>
                  <a:srgbClr val="002060"/>
                </a:solidFill>
              </a:rPr>
            </a:br>
            <a:r>
              <a:rPr lang="lv-LV" b="1" dirty="0">
                <a:solidFill>
                  <a:srgbClr val="002060"/>
                </a:solidFill>
              </a:rPr>
              <a:t>6. Atklāta publikai daudzveidīgo sitaminstrumentu saspēlē ar vēsturiskajām Latgales ērģelēm, kas ir Latgales kultūrvēsturiskais mantojums."</a:t>
            </a:r>
          </a:p>
          <a:p>
            <a:endParaRPr lang="lv-LV" b="1" dirty="0">
              <a:solidFill>
                <a:srgbClr val="002060"/>
              </a:solidFill>
            </a:endParaRPr>
          </a:p>
        </p:txBody>
      </p:sp>
    </p:spTree>
    <p:extLst>
      <p:ext uri="{BB962C8B-B14F-4D97-AF65-F5344CB8AC3E}">
        <p14:creationId xmlns:p14="http://schemas.microsoft.com/office/powerpoint/2010/main" val="344957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891" y="166696"/>
            <a:ext cx="8150141" cy="1293810"/>
          </a:xfrm>
        </p:spPr>
        <p:txBody>
          <a:bodyPr>
            <a:normAutofit/>
          </a:bodyPr>
          <a:lstStyle/>
          <a:p>
            <a:r>
              <a:rPr lang="lv-LV" sz="1800" b="1" i="1" u="sng" dirty="0" smtClean="0">
                <a:solidFill>
                  <a:srgbClr val="C00000"/>
                </a:solidFill>
              </a:rPr>
              <a:t>Koncerts </a:t>
            </a:r>
            <a:r>
              <a:rPr lang="lv-LV" sz="1800" b="1" i="1" u="sng" dirty="0">
                <a:solidFill>
                  <a:srgbClr val="C00000"/>
                </a:solidFill>
              </a:rPr>
              <a:t>- Kārsavas Malnavas Rožukroņa Dievmātes Romas katoļu baznīca -2022. gada </a:t>
            </a:r>
            <a:r>
              <a:rPr lang="lv-LV" sz="1800" b="1" i="1" u="sng" dirty="0" smtClean="0">
                <a:solidFill>
                  <a:srgbClr val="C00000"/>
                </a:solidFill>
              </a:rPr>
              <a:t>20.augusts plkst. 16:00</a:t>
            </a:r>
            <a:r>
              <a:rPr lang="lv-LV" sz="1800" b="1" i="1" u="sng" dirty="0">
                <a:solidFill>
                  <a:srgbClr val="C00000"/>
                </a:solidFill>
              </a:rPr>
              <a:t/>
            </a:r>
            <a:br>
              <a:rPr lang="lv-LV" sz="1800" b="1" i="1" u="sng" dirty="0">
                <a:solidFill>
                  <a:srgbClr val="C00000"/>
                </a:solidFill>
              </a:rPr>
            </a:br>
            <a:endParaRPr lang="lv-LV" sz="1800" b="1" i="1" u="sng"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64601" y="4007600"/>
            <a:ext cx="3672269" cy="244817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3157" y="1375719"/>
            <a:ext cx="3385750" cy="22571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327" y="1276699"/>
            <a:ext cx="4646638" cy="3097758"/>
          </a:xfrm>
          <a:prstGeom prst="rect">
            <a:avLst/>
          </a:prstGeom>
        </p:spPr>
      </p:pic>
      <p:pic>
        <p:nvPicPr>
          <p:cNvPr id="1028" name="Picture 4" descr="https://ludza.b-cdn.net/wp-content/uploads/2022/08/IMG_5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5390" y="2414329"/>
            <a:ext cx="2477550" cy="3716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ludza.b-cdn.net/wp-content/uploads/2022/08/IMG_55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2282" y="4695568"/>
            <a:ext cx="2836262" cy="189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7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1000" fill="hold"/>
                                        <p:tgtEl>
                                          <p:spTgt spid="1028"/>
                                        </p:tgtEl>
                                        <p:attrNameLst>
                                          <p:attrName>ppt_w</p:attrName>
                                        </p:attrNameLst>
                                      </p:cBhvr>
                                      <p:tavLst>
                                        <p:tav tm="0">
                                          <p:val>
                                            <p:fltVal val="0"/>
                                          </p:val>
                                        </p:tav>
                                        <p:tav tm="100000">
                                          <p:val>
                                            <p:strVal val="#ppt_w"/>
                                          </p:val>
                                        </p:tav>
                                      </p:tavLst>
                                    </p:anim>
                                    <p:anim calcmode="lin" valueType="num">
                                      <p:cBhvr>
                                        <p:cTn id="15" dur="1000" fill="hold"/>
                                        <p:tgtEl>
                                          <p:spTgt spid="1028"/>
                                        </p:tgtEl>
                                        <p:attrNameLst>
                                          <p:attrName>ppt_h</p:attrName>
                                        </p:attrNameLst>
                                      </p:cBhvr>
                                      <p:tavLst>
                                        <p:tav tm="0">
                                          <p:val>
                                            <p:fltVal val="0"/>
                                          </p:val>
                                        </p:tav>
                                        <p:tav tm="100000">
                                          <p:val>
                                            <p:strVal val="#ppt_h"/>
                                          </p:val>
                                        </p:tav>
                                      </p:tavLst>
                                    </p:anim>
                                    <p:anim calcmode="lin" valueType="num">
                                      <p:cBhvr>
                                        <p:cTn id="16" dur="1000" fill="hold"/>
                                        <p:tgtEl>
                                          <p:spTgt spid="1028"/>
                                        </p:tgtEl>
                                        <p:attrNameLst>
                                          <p:attrName>style.rotation</p:attrName>
                                        </p:attrNameLst>
                                      </p:cBhvr>
                                      <p:tavLst>
                                        <p:tav tm="0">
                                          <p:val>
                                            <p:fltVal val="90"/>
                                          </p:val>
                                        </p:tav>
                                        <p:tav tm="100000">
                                          <p:val>
                                            <p:fltVal val="0"/>
                                          </p:val>
                                        </p:tav>
                                      </p:tavLst>
                                    </p:anim>
                                    <p:animEffect transition="in" filter="fade">
                                      <p:cBhvr>
                                        <p:cTn id="17" dur="1000"/>
                                        <p:tgtEl>
                                          <p:spTgt spid="1028"/>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style.rotation</p:attrName>
                                        </p:attrNameLst>
                                      </p:cBhvr>
                                      <p:tavLst>
                                        <p:tav tm="0">
                                          <p:val>
                                            <p:fltVal val="90"/>
                                          </p:val>
                                        </p:tav>
                                        <p:tav tm="100000">
                                          <p:val>
                                            <p:fltVal val="0"/>
                                          </p:val>
                                        </p:tav>
                                      </p:tavLst>
                                    </p:anim>
                                    <p:animEffect transition="in" filter="fade">
                                      <p:cBhvr>
                                        <p:cTn id="38" dur="1000"/>
                                        <p:tgtEl>
                                          <p:spTgt spid="5"/>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style.rotation</p:attrName>
                                        </p:attrNameLst>
                                      </p:cBhvr>
                                      <p:tavLst>
                                        <p:tav tm="0">
                                          <p:val>
                                            <p:fltVal val="90"/>
                                          </p:val>
                                        </p:tav>
                                        <p:tav tm="100000">
                                          <p:val>
                                            <p:fltVal val="0"/>
                                          </p:val>
                                        </p:tav>
                                      </p:tavLst>
                                    </p:anim>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41" y="1753208"/>
            <a:ext cx="2081945" cy="312291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610" y="312207"/>
            <a:ext cx="3031100" cy="2020733"/>
          </a:xfrm>
          <a:prstGeom prst="rect">
            <a:avLst/>
          </a:prstGeom>
        </p:spPr>
      </p:pic>
      <p:pic>
        <p:nvPicPr>
          <p:cNvPr id="7" name="Picture 2" descr="https://ludza.b-cdn.net/wp-content/uploads/2022/08/IMG_55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657" y="3601926"/>
            <a:ext cx="3136084" cy="20907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ludza.b-cdn.net/wp-content/uploads/2022/08/IMG_55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9947" y="312207"/>
            <a:ext cx="4323004" cy="28820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ludza.b-cdn.net/wp-content/uploads/2022/08/IMG_55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7525" y="3511310"/>
            <a:ext cx="4603091" cy="306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46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7068" y="570516"/>
            <a:ext cx="7201864" cy="1280890"/>
          </a:xfrm>
        </p:spPr>
        <p:txBody>
          <a:bodyPr>
            <a:normAutofit/>
          </a:bodyPr>
          <a:lstStyle/>
          <a:p>
            <a:r>
              <a:rPr lang="lv-LV" sz="2000" b="1" i="1" u="sng" dirty="0">
                <a:solidFill>
                  <a:srgbClr val="C00000"/>
                </a:solidFill>
              </a:rPr>
              <a:t>Koncerts - </a:t>
            </a:r>
            <a:r>
              <a:rPr lang="lv-LV" sz="2000" b="1" i="1" u="sng" dirty="0" err="1">
                <a:solidFill>
                  <a:srgbClr val="C00000"/>
                </a:solidFill>
              </a:rPr>
              <a:t>Rogovkas</a:t>
            </a:r>
            <a:r>
              <a:rPr lang="lv-LV" sz="2000" b="1" i="1" u="sng" dirty="0">
                <a:solidFill>
                  <a:srgbClr val="C00000"/>
                </a:solidFill>
              </a:rPr>
              <a:t> Nautrēnu Romas katoļu baznīca -2022. gada 21. </a:t>
            </a:r>
            <a:r>
              <a:rPr lang="lv-LV" sz="2000" b="1" i="1" u="sng" dirty="0" smtClean="0">
                <a:solidFill>
                  <a:srgbClr val="C00000"/>
                </a:solidFill>
              </a:rPr>
              <a:t>augusts plkst. 12:00</a:t>
            </a:r>
            <a:endParaRPr lang="lv-LV" sz="2000" i="1" u="sn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838" y="1761125"/>
            <a:ext cx="5287925" cy="39659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737" y="4056077"/>
            <a:ext cx="3735897" cy="28019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665" y="1120345"/>
            <a:ext cx="3498337" cy="2623752"/>
          </a:xfrm>
          <a:prstGeom prst="rect">
            <a:avLst/>
          </a:prstGeom>
        </p:spPr>
      </p:pic>
    </p:spTree>
    <p:extLst>
      <p:ext uri="{BB962C8B-B14F-4D97-AF65-F5344CB8AC3E}">
        <p14:creationId xmlns:p14="http://schemas.microsoft.com/office/powerpoint/2010/main" val="16724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991" y="525256"/>
            <a:ext cx="4071486" cy="1280890"/>
          </a:xfrm>
        </p:spPr>
        <p:txBody>
          <a:bodyPr>
            <a:normAutofit/>
          </a:bodyPr>
          <a:lstStyle/>
          <a:p>
            <a:r>
              <a:rPr lang="lv-LV" b="1" i="1" u="sng" dirty="0" smtClean="0">
                <a:solidFill>
                  <a:srgbClr val="C00000"/>
                </a:solidFill>
              </a:rPr>
              <a:t>Pasākuma Afišas</a:t>
            </a:r>
            <a:endParaRPr lang="lv-LV" b="1" i="1" u="sng"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0457" y="1927653"/>
            <a:ext cx="3369066" cy="476356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590" y="1927653"/>
            <a:ext cx="3369068" cy="4763561"/>
          </a:xfrm>
          <a:prstGeom prst="rect">
            <a:avLst/>
          </a:prstGeom>
        </p:spPr>
      </p:pic>
    </p:spTree>
    <p:extLst>
      <p:ext uri="{BB962C8B-B14F-4D97-AF65-F5344CB8AC3E}">
        <p14:creationId xmlns:p14="http://schemas.microsoft.com/office/powerpoint/2010/main" val="77830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308" y="860054"/>
            <a:ext cx="8911687" cy="1280890"/>
          </a:xfrm>
        </p:spPr>
        <p:txBody>
          <a:bodyPr>
            <a:noAutofit/>
          </a:bodyPr>
          <a:lstStyle/>
          <a:p>
            <a:r>
              <a:rPr lang="lv-LV" sz="1200" b="1" i="1" u="sng" dirty="0">
                <a:solidFill>
                  <a:schemeClr val="accent2">
                    <a:lumMod val="75000"/>
                  </a:schemeClr>
                </a:solidFill>
              </a:rPr>
              <a:t>Programmā: Jānis Ivanovs (1906-1983) </a:t>
            </a:r>
            <a:r>
              <a:rPr lang="lv-LV" sz="1200" b="1" i="1" u="sng" dirty="0" err="1">
                <a:solidFill>
                  <a:schemeClr val="accent2">
                    <a:lumMod val="75000"/>
                  </a:schemeClr>
                </a:solidFill>
              </a:rPr>
              <a:t>Adagio</a:t>
            </a:r>
            <a:r>
              <a:rPr lang="lv-LV" sz="1200" b="1" i="1" u="sng" dirty="0">
                <a:solidFill>
                  <a:schemeClr val="accent2">
                    <a:lumMod val="75000"/>
                  </a:schemeClr>
                </a:solidFill>
              </a:rPr>
              <a:t> no Koncerta čellam ar orķestri (</a:t>
            </a:r>
            <a:r>
              <a:rPr lang="lv-LV" sz="1200" b="1" i="1" u="sng" dirty="0" err="1">
                <a:solidFill>
                  <a:schemeClr val="accent2">
                    <a:lumMod val="75000"/>
                  </a:schemeClr>
                </a:solidFill>
              </a:rPr>
              <a:t>pārlikums</a:t>
            </a:r>
            <a:r>
              <a:rPr lang="lv-LV" sz="1200" b="1" i="1" u="sng" dirty="0">
                <a:solidFill>
                  <a:schemeClr val="accent2">
                    <a:lumMod val="75000"/>
                  </a:schemeClr>
                </a:solidFill>
              </a:rPr>
              <a:t> sitaminstrumentiem) Johans </a:t>
            </a:r>
            <a:r>
              <a:rPr lang="lv-LV" sz="1200" b="1" i="1" u="sng" dirty="0" err="1">
                <a:solidFill>
                  <a:schemeClr val="accent2">
                    <a:lumMod val="75000"/>
                  </a:schemeClr>
                </a:solidFill>
              </a:rPr>
              <a:t>Sebastiāns</a:t>
            </a:r>
            <a:r>
              <a:rPr lang="lv-LV" sz="1200" b="1" i="1" u="sng" dirty="0">
                <a:solidFill>
                  <a:schemeClr val="accent2">
                    <a:lumMod val="75000"/>
                  </a:schemeClr>
                </a:solidFill>
              </a:rPr>
              <a:t> Bahs (</a:t>
            </a:r>
            <a:r>
              <a:rPr lang="lv-LV" sz="1200" b="1" i="1" u="sng" dirty="0" err="1">
                <a:solidFill>
                  <a:schemeClr val="accent2">
                    <a:lumMod val="75000"/>
                  </a:schemeClr>
                </a:solidFill>
              </a:rPr>
              <a:t>Johann</a:t>
            </a:r>
            <a:r>
              <a:rPr lang="lv-LV" sz="1200" b="1" i="1" u="sng" dirty="0">
                <a:solidFill>
                  <a:schemeClr val="accent2">
                    <a:lumMod val="75000"/>
                  </a:schemeClr>
                </a:solidFill>
              </a:rPr>
              <a:t> Sebastian </a:t>
            </a:r>
            <a:r>
              <a:rPr lang="lv-LV" sz="1200" b="1" i="1" u="sng" dirty="0" err="1">
                <a:solidFill>
                  <a:schemeClr val="accent2">
                    <a:lumMod val="75000"/>
                  </a:schemeClr>
                </a:solidFill>
              </a:rPr>
              <a:t>Bach</a:t>
            </a:r>
            <a:r>
              <a:rPr lang="lv-LV" sz="1200" b="1" i="1" u="sng" dirty="0">
                <a:solidFill>
                  <a:schemeClr val="accent2">
                    <a:lumMod val="75000"/>
                  </a:schemeClr>
                </a:solidFill>
              </a:rPr>
              <a:t>, 1685-1750) Tokāta un fūga ērģelēm </a:t>
            </a:r>
            <a:r>
              <a:rPr lang="lv-LV" sz="1200" b="1" i="1" u="sng" dirty="0" err="1">
                <a:solidFill>
                  <a:schemeClr val="accent2">
                    <a:lumMod val="75000"/>
                  </a:schemeClr>
                </a:solidFill>
              </a:rPr>
              <a:t>reminorā</a:t>
            </a:r>
            <a:r>
              <a:rPr lang="lv-LV" sz="1200" b="1" i="1" u="sng" dirty="0">
                <a:solidFill>
                  <a:schemeClr val="accent2">
                    <a:lumMod val="75000"/>
                  </a:schemeClr>
                </a:solidFill>
              </a:rPr>
              <a:t> BWV 565 Antonio Vivaldi (Antonio Vivaldi, 1678-1741) Ziema no koncertu cikla Gadalaiki (</a:t>
            </a:r>
            <a:r>
              <a:rPr lang="lv-LV" sz="1200" b="1" i="1" u="sng" dirty="0" err="1">
                <a:solidFill>
                  <a:schemeClr val="accent2">
                    <a:lumMod val="75000"/>
                  </a:schemeClr>
                </a:solidFill>
              </a:rPr>
              <a:t>pārlikums</a:t>
            </a:r>
            <a:r>
              <a:rPr lang="lv-LV" sz="1200" b="1" i="1" u="sng" dirty="0">
                <a:solidFill>
                  <a:schemeClr val="accent2">
                    <a:lumMod val="75000"/>
                  </a:schemeClr>
                </a:solidFill>
              </a:rPr>
              <a:t> sitaminstrumentiem) Allegro non </a:t>
            </a:r>
            <a:r>
              <a:rPr lang="lv-LV" sz="1200" b="1" i="1" u="sng" dirty="0" err="1">
                <a:solidFill>
                  <a:schemeClr val="accent2">
                    <a:lumMod val="75000"/>
                  </a:schemeClr>
                </a:solidFill>
              </a:rPr>
              <a:t>molto</a:t>
            </a:r>
            <a:r>
              <a:rPr lang="lv-LV" sz="1200" b="1" i="1" u="sng" dirty="0">
                <a:solidFill>
                  <a:schemeClr val="accent2">
                    <a:lumMod val="75000"/>
                  </a:schemeClr>
                </a:solidFill>
              </a:rPr>
              <a:t> </a:t>
            </a:r>
            <a:r>
              <a:rPr lang="lv-LV" sz="1200" b="1" i="1" u="sng" dirty="0" err="1">
                <a:solidFill>
                  <a:schemeClr val="accent2">
                    <a:lumMod val="75000"/>
                  </a:schemeClr>
                </a:solidFill>
              </a:rPr>
              <a:t>Largo</a:t>
            </a:r>
            <a:r>
              <a:rPr lang="lv-LV" sz="1200" b="1" i="1" u="sng" dirty="0">
                <a:solidFill>
                  <a:schemeClr val="accent2">
                    <a:lumMod val="75000"/>
                  </a:schemeClr>
                </a:solidFill>
              </a:rPr>
              <a:t> Allegro Santa Ratniece (1977) </a:t>
            </a:r>
            <a:r>
              <a:rPr lang="lv-LV" sz="1200" b="1" i="1" u="sng" dirty="0" err="1">
                <a:solidFill>
                  <a:schemeClr val="accent2">
                    <a:lumMod val="75000"/>
                  </a:schemeClr>
                </a:solidFill>
              </a:rPr>
              <a:t>Polynya</a:t>
            </a:r>
            <a:r>
              <a:rPr lang="lv-LV" sz="1200" b="1" i="1" u="sng" dirty="0">
                <a:solidFill>
                  <a:schemeClr val="accent2">
                    <a:lumMod val="75000"/>
                  </a:schemeClr>
                </a:solidFill>
              </a:rPr>
              <a:t> ērģelēm un sitaminstrumentiem (pasaules pirmatskaņojums) Mārtiņš </a:t>
            </a:r>
            <a:r>
              <a:rPr lang="lv-LV" sz="1200" b="1" i="1" u="sng" dirty="0" err="1">
                <a:solidFill>
                  <a:schemeClr val="accent2">
                    <a:lumMod val="75000"/>
                  </a:schemeClr>
                </a:solidFill>
              </a:rPr>
              <a:t>Miļevskis</a:t>
            </a:r>
            <a:r>
              <a:rPr lang="lv-LV" sz="1200" b="1" i="1" u="sng" dirty="0">
                <a:solidFill>
                  <a:schemeClr val="accent2">
                    <a:lumMod val="75000"/>
                  </a:schemeClr>
                </a:solidFill>
              </a:rPr>
              <a:t> (1983) Sasaukšanās sitaminstrumentu ansamblim (pasaules pirmatskaņojums) Mārtiņš </a:t>
            </a:r>
            <a:r>
              <a:rPr lang="lv-LV" sz="1200" b="1" i="1" u="sng" dirty="0" err="1">
                <a:solidFill>
                  <a:schemeClr val="accent2">
                    <a:lumMod val="75000"/>
                  </a:schemeClr>
                </a:solidFill>
              </a:rPr>
              <a:t>Miļevskis</a:t>
            </a:r>
            <a:r>
              <a:rPr lang="lv-LV" sz="1200" b="1" i="1" u="sng" dirty="0">
                <a:solidFill>
                  <a:schemeClr val="accent2">
                    <a:lumMod val="75000"/>
                  </a:schemeClr>
                </a:solidFill>
              </a:rPr>
              <a:t> </a:t>
            </a:r>
            <a:r>
              <a:rPr lang="lv-LV" sz="1200" b="1" i="1" u="sng" dirty="0" err="1">
                <a:solidFill>
                  <a:schemeClr val="accent2">
                    <a:lumMod val="75000"/>
                  </a:schemeClr>
                </a:solidFill>
              </a:rPr>
              <a:t>Rhythmic</a:t>
            </a:r>
            <a:r>
              <a:rPr lang="lv-LV" sz="1200" b="1" i="1" u="sng" dirty="0">
                <a:solidFill>
                  <a:schemeClr val="accent2">
                    <a:lumMod val="75000"/>
                  </a:schemeClr>
                </a:solidFill>
              </a:rPr>
              <a:t> </a:t>
            </a:r>
            <a:r>
              <a:rPr lang="lv-LV" sz="1200" b="1" i="1" u="sng" dirty="0" err="1">
                <a:solidFill>
                  <a:schemeClr val="accent2">
                    <a:lumMod val="75000"/>
                  </a:schemeClr>
                </a:solidFill>
              </a:rPr>
              <a:t>Waves</a:t>
            </a:r>
            <a:r>
              <a:rPr lang="lv-LV" sz="1200" b="1" i="1" u="sng" dirty="0">
                <a:solidFill>
                  <a:schemeClr val="accent2">
                    <a:lumMod val="75000"/>
                  </a:schemeClr>
                </a:solidFill>
              </a:rPr>
              <a:t> (Ritma viļņi) sitaminstrumentiem un ērģelēm (pasaules pirmatskaņojums) </a:t>
            </a:r>
            <a:r>
              <a:rPr lang="lv-LV" sz="1200" b="1" i="1" u="sng" dirty="0" err="1">
                <a:solidFill>
                  <a:schemeClr val="accent2">
                    <a:lumMod val="75000"/>
                  </a:schemeClr>
                </a:solidFill>
              </a:rPr>
              <a:t>Wake</a:t>
            </a:r>
            <a:r>
              <a:rPr lang="lv-LV" sz="1200" b="1" i="1" u="sng" dirty="0">
                <a:solidFill>
                  <a:schemeClr val="accent2">
                    <a:lumMod val="75000"/>
                  </a:schemeClr>
                </a:solidFill>
              </a:rPr>
              <a:t> </a:t>
            </a:r>
            <a:r>
              <a:rPr lang="lv-LV" sz="1200" b="1" i="1" u="sng" dirty="0" err="1">
                <a:solidFill>
                  <a:schemeClr val="accent2">
                    <a:lumMod val="75000"/>
                  </a:schemeClr>
                </a:solidFill>
              </a:rPr>
              <a:t>up</a:t>
            </a:r>
            <a:r>
              <a:rPr lang="lv-LV" sz="1200" b="1" i="1" u="sng" dirty="0">
                <a:solidFill>
                  <a:schemeClr val="accent2">
                    <a:lumMod val="75000"/>
                  </a:schemeClr>
                </a:solidFill>
              </a:rPr>
              <a:t> (Mosties) </a:t>
            </a:r>
            <a:r>
              <a:rPr lang="lv-LV" sz="1200" b="1" i="1" u="sng" dirty="0" err="1">
                <a:solidFill>
                  <a:schemeClr val="accent2">
                    <a:lumMod val="75000"/>
                  </a:schemeClr>
                </a:solidFill>
              </a:rPr>
              <a:t>New</a:t>
            </a:r>
            <a:r>
              <a:rPr lang="lv-LV" sz="1200" b="1" i="1" u="sng" dirty="0">
                <a:solidFill>
                  <a:schemeClr val="accent2">
                    <a:lumMod val="75000"/>
                  </a:schemeClr>
                </a:solidFill>
              </a:rPr>
              <a:t> </a:t>
            </a:r>
            <a:r>
              <a:rPr lang="lv-LV" sz="1200" b="1" i="1" u="sng" dirty="0" err="1">
                <a:solidFill>
                  <a:schemeClr val="accent2">
                    <a:lumMod val="75000"/>
                  </a:schemeClr>
                </a:solidFill>
              </a:rPr>
              <a:t>Worlds</a:t>
            </a:r>
            <a:r>
              <a:rPr lang="lv-LV" sz="1200" b="1" i="1" u="sng" dirty="0">
                <a:solidFill>
                  <a:schemeClr val="accent2">
                    <a:lumMod val="75000"/>
                  </a:schemeClr>
                </a:solidFill>
              </a:rPr>
              <a:t> (Jaunās pasaules) </a:t>
            </a:r>
            <a:r>
              <a:rPr lang="lv-LV" sz="1200" b="1" i="1" u="sng" dirty="0" err="1">
                <a:solidFill>
                  <a:schemeClr val="accent2">
                    <a:lumMod val="75000"/>
                  </a:schemeClr>
                </a:solidFill>
              </a:rPr>
              <a:t>Only</a:t>
            </a:r>
            <a:r>
              <a:rPr lang="lv-LV" sz="1200" b="1" i="1" u="sng" dirty="0">
                <a:solidFill>
                  <a:schemeClr val="accent2">
                    <a:lumMod val="75000"/>
                  </a:schemeClr>
                </a:solidFill>
              </a:rPr>
              <a:t> </a:t>
            </a:r>
            <a:r>
              <a:rPr lang="lv-LV" sz="1200" b="1" i="1" u="sng" dirty="0" err="1">
                <a:solidFill>
                  <a:schemeClr val="accent2">
                    <a:lumMod val="75000"/>
                  </a:schemeClr>
                </a:solidFill>
              </a:rPr>
              <a:t>forward</a:t>
            </a:r>
            <a:r>
              <a:rPr lang="lv-LV" sz="1200" b="1" i="1" u="sng" dirty="0">
                <a:solidFill>
                  <a:schemeClr val="accent2">
                    <a:lumMod val="75000"/>
                  </a:schemeClr>
                </a:solidFill>
              </a:rPr>
              <a:t> (Tikai uz priekšu) Lolita </a:t>
            </a:r>
            <a:r>
              <a:rPr lang="lv-LV" sz="1200" b="1" i="1" u="sng" dirty="0" err="1">
                <a:solidFill>
                  <a:schemeClr val="accent2">
                    <a:lumMod val="75000"/>
                  </a:schemeClr>
                </a:solidFill>
              </a:rPr>
              <a:t>Ritmanis</a:t>
            </a:r>
            <a:r>
              <a:rPr lang="lv-LV" sz="1200" b="1" i="1" u="sng" dirty="0">
                <a:solidFill>
                  <a:schemeClr val="accent2">
                    <a:lumMod val="75000"/>
                  </a:schemeClr>
                </a:solidFill>
              </a:rPr>
              <a:t> (1962) Mūzika filmai Dvēseļu putenis (Dzintras </a:t>
            </a:r>
            <a:r>
              <a:rPr lang="lv-LV" sz="1200" b="1" i="1" u="sng" dirty="0" err="1">
                <a:solidFill>
                  <a:schemeClr val="accent2">
                    <a:lumMod val="75000"/>
                  </a:schemeClr>
                </a:solidFill>
              </a:rPr>
              <a:t>Kurmes-Gedroicas</a:t>
            </a:r>
            <a:r>
              <a:rPr lang="lv-LV" sz="1200" b="1" i="1" u="sng" dirty="0">
                <a:solidFill>
                  <a:schemeClr val="accent2">
                    <a:lumMod val="75000"/>
                  </a:schemeClr>
                </a:solidFill>
              </a:rPr>
              <a:t> </a:t>
            </a:r>
            <a:r>
              <a:rPr lang="lv-LV" sz="1200" b="1" i="1" u="sng" dirty="0" err="1">
                <a:solidFill>
                  <a:schemeClr val="accent2">
                    <a:lumMod val="75000"/>
                  </a:schemeClr>
                </a:solidFill>
              </a:rPr>
              <a:t>pārlikums</a:t>
            </a:r>
            <a:r>
              <a:rPr lang="lv-LV" sz="1200" b="1" i="1" u="sng" dirty="0">
                <a:solidFill>
                  <a:schemeClr val="accent2">
                    <a:lumMod val="75000"/>
                  </a:schemeClr>
                </a:solidFill>
              </a:rPr>
              <a:t> ērģelēm un </a:t>
            </a:r>
            <a:r>
              <a:rPr lang="lv-LV" sz="1200" b="1" i="1" u="sng" dirty="0" smtClean="0">
                <a:solidFill>
                  <a:schemeClr val="accent2">
                    <a:lumMod val="75000"/>
                  </a:schemeClr>
                </a:solidFill>
              </a:rPr>
              <a:t>sitaminstrumentiem.</a:t>
            </a:r>
            <a:endParaRPr lang="lv-LV" sz="1200" b="1" i="1" u="sng" dirty="0">
              <a:solidFill>
                <a:schemeClr val="accent2">
                  <a:lumMod val="75000"/>
                </a:scheme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784103517"/>
              </p:ext>
            </p:extLst>
          </p:nvPr>
        </p:nvGraphicFramePr>
        <p:xfrm>
          <a:off x="694295" y="2654394"/>
          <a:ext cx="5298924" cy="3750783"/>
        </p:xfrm>
        <a:graphic>
          <a:graphicData uri="http://schemas.openxmlformats.org/presentationml/2006/ole">
            <mc:AlternateContent xmlns:mc="http://schemas.openxmlformats.org/markup-compatibility/2006">
              <mc:Choice xmlns:v="urn:schemas-microsoft-com:vml" Requires="v">
                <p:oleObj spid="_x0000_s4107" name="Acrobat Document" r:id="rId3" imgW="8019856" imgH="5676773" progId="Acrobat.Document.DC">
                  <p:embed/>
                </p:oleObj>
              </mc:Choice>
              <mc:Fallback>
                <p:oleObj name="Acrobat Document" r:id="rId3" imgW="8019856" imgH="5676773" progId="Acrobat.Document.DC">
                  <p:embed/>
                  <p:pic>
                    <p:nvPicPr>
                      <p:cNvPr id="0" name=""/>
                      <p:cNvPicPr/>
                      <p:nvPr/>
                    </p:nvPicPr>
                    <p:blipFill>
                      <a:blip r:embed="rId4"/>
                      <a:stretch>
                        <a:fillRect/>
                      </a:stretch>
                    </p:blipFill>
                    <p:spPr>
                      <a:xfrm>
                        <a:off x="694295" y="2654394"/>
                        <a:ext cx="5298924" cy="375078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99075931"/>
              </p:ext>
            </p:extLst>
          </p:nvPr>
        </p:nvGraphicFramePr>
        <p:xfrm>
          <a:off x="6729986" y="2652814"/>
          <a:ext cx="5301157" cy="3752363"/>
        </p:xfrm>
        <a:graphic>
          <a:graphicData uri="http://schemas.openxmlformats.org/presentationml/2006/ole">
            <mc:AlternateContent xmlns:mc="http://schemas.openxmlformats.org/markup-compatibility/2006">
              <mc:Choice xmlns:v="urn:schemas-microsoft-com:vml" Requires="v">
                <p:oleObj spid="_x0000_s4108" name="Acrobat Document" r:id="rId5" imgW="8019856" imgH="5676773" progId="Acrobat.Document.DC">
                  <p:embed/>
                </p:oleObj>
              </mc:Choice>
              <mc:Fallback>
                <p:oleObj name="Acrobat Document" r:id="rId5" imgW="8019856" imgH="5676773" progId="Acrobat.Document.DC">
                  <p:embed/>
                  <p:pic>
                    <p:nvPicPr>
                      <p:cNvPr id="0" name=""/>
                      <p:cNvPicPr/>
                      <p:nvPr/>
                    </p:nvPicPr>
                    <p:blipFill>
                      <a:blip r:embed="rId6"/>
                      <a:stretch>
                        <a:fillRect/>
                      </a:stretch>
                    </p:blipFill>
                    <p:spPr>
                      <a:xfrm>
                        <a:off x="6729986" y="2652814"/>
                        <a:ext cx="5301157" cy="3752363"/>
                      </a:xfrm>
                      <a:prstGeom prst="rect">
                        <a:avLst/>
                      </a:prstGeom>
                    </p:spPr>
                  </p:pic>
                </p:oleObj>
              </mc:Fallback>
            </mc:AlternateContent>
          </a:graphicData>
        </a:graphic>
      </p:graphicFrame>
    </p:spTree>
    <p:extLst>
      <p:ext uri="{BB962C8B-B14F-4D97-AF65-F5344CB8AC3E}">
        <p14:creationId xmlns:p14="http://schemas.microsoft.com/office/powerpoint/2010/main" val="62922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883" y="533494"/>
            <a:ext cx="8911687" cy="1280890"/>
          </a:xfrm>
        </p:spPr>
        <p:txBody>
          <a:bodyPr>
            <a:normAutofit/>
          </a:bodyPr>
          <a:lstStyle/>
          <a:p>
            <a:r>
              <a:rPr lang="lv-LV" sz="2800" b="1" i="1" u="sng" dirty="0" smtClean="0">
                <a:solidFill>
                  <a:schemeClr val="accent2">
                    <a:lumMod val="75000"/>
                  </a:schemeClr>
                </a:solidFill>
              </a:rPr>
              <a:t>Publikācijas Interneta vietnēs</a:t>
            </a:r>
            <a:endParaRPr lang="lv-LV" sz="2800" b="1" i="1" u="sng" dirty="0">
              <a:solidFill>
                <a:schemeClr val="accent2">
                  <a:lumMod val="75000"/>
                </a:schemeClr>
              </a:solidFill>
            </a:endParaRPr>
          </a:p>
        </p:txBody>
      </p:sp>
      <p:sp>
        <p:nvSpPr>
          <p:cNvPr id="4" name="Rectangle 1"/>
          <p:cNvSpPr>
            <a:spLocks noGrp="1" noChangeArrowheads="1"/>
          </p:cNvSpPr>
          <p:nvPr>
            <p:ph idx="1"/>
          </p:nvPr>
        </p:nvSpPr>
        <p:spPr bwMode="auto">
          <a:xfrm>
            <a:off x="1647568" y="2567052"/>
            <a:ext cx="9140275" cy="25853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"Ritmu viļņi Latvijas dievnamos. Aicina ""</a:t>
            </a:r>
            <a:r>
              <a:rPr kumimoji="0" lang="lv-LV" altLang="lv-LV"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Riga</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t>
            </a:r>
            <a:r>
              <a:rPr kumimoji="0" lang="lv-LV" altLang="lv-LV"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Percussion</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un ...</a:t>
            </a:r>
            <a:r>
              <a:rPr kumimoji="0" lang="lv-LV" altLang="lv-LV"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2"/>
              </a:rPr>
              <a:t>https://klasika.lsm.lv</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 raksts › </a:t>
            </a:r>
            <a:r>
              <a:rPr kumimoji="0" lang="lv-LV" altLang="lv-LV"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riita-regtaims</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 ritmu-vil</a:t>
            </a:r>
            <a:r>
              <a:rPr kumimoji="0" lang="lv-LV" altLang="lv-LV" sz="1800" b="0" i="0" u="none" strike="noStrike" cap="none" normalizeH="0" baseline="0" dirty="0" smtClean="0">
                <a:ln>
                  <a:noFill/>
                </a:ln>
                <a:solidFill>
                  <a:schemeClr val="tx1"/>
                </a:solidFill>
                <a:effectLst/>
              </a:rPr>
              <a:t/>
            </a:r>
            <a:br>
              <a:rPr kumimoji="0" lang="lv-LV" altLang="lv-LV" sz="1800" b="0" i="0" u="none" strike="noStrike" cap="none" normalizeH="0" baseline="0" dirty="0" smtClean="0">
                <a:ln>
                  <a:noFill/>
                </a:ln>
                <a:solidFill>
                  <a:schemeClr val="tx1"/>
                </a:solidFill>
                <a:effectLst/>
              </a:rPr>
            </a:b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Baznīcās izskanēs Lolitas </a:t>
            </a:r>
            <a:r>
              <a:rPr kumimoji="0" lang="lv-LV" altLang="lv-LV"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Ritmanis</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mūzika no filmas Dvēseļu ...</a:t>
            </a:r>
            <a:r>
              <a:rPr kumimoji="0" lang="lv-LV" altLang="lv-LV"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3"/>
              </a:rPr>
              <a:t>https://www.diena.lv</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 raksts › </a:t>
            </a:r>
            <a:r>
              <a:rPr kumimoji="0" lang="lv-LV" altLang="lv-LV"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muzika</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 </a:t>
            </a:r>
            <a:r>
              <a:rPr kumimoji="0" lang="lv-LV" altLang="lv-LV"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baznicas-izska</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t>
            </a:r>
            <a:r>
              <a:rPr kumimoji="0" lang="lv-LV" altLang="lv-LV" sz="1800" b="0" i="0" u="none" strike="noStrike" cap="none" normalizeH="0" baseline="0" dirty="0" smtClean="0">
                <a:ln>
                  <a:noFill/>
                </a:ln>
                <a:solidFill>
                  <a:schemeClr val="tx1"/>
                </a:solidFill>
                <a:effectLst/>
              </a:rPr>
              <a:t/>
            </a:r>
            <a:br>
              <a:rPr kumimoji="0" lang="lv-LV" altLang="lv-LV" sz="1800" b="0" i="0" u="none" strike="noStrike" cap="none" normalizeH="0" baseline="0" dirty="0" smtClean="0">
                <a:ln>
                  <a:noFill/>
                </a:ln>
                <a:solidFill>
                  <a:schemeClr val="tx1"/>
                </a:solidFill>
                <a:effectLst/>
              </a:rPr>
            </a:b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Aicina uz koncertiem, kur filmas “Dvēseļu putenis” mūziku ...</a:t>
            </a:r>
            <a:r>
              <a:rPr kumimoji="0" lang="lv-LV" altLang="lv-LV"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4"/>
              </a:rPr>
              <a:t>https://izklaide.tv3.lv</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 Pasākumi › Afiša </a:t>
            </a:r>
            <a:r>
              <a:rPr kumimoji="0" lang="lv-LV" altLang="lv-LV"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5"/>
              </a:rPr>
              <a:t>https://ludzasnovads.lv/galerijas/ritupes-svetki-ritmu-vilni/</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t>
            </a:r>
            <a:r>
              <a:rPr kumimoji="0" lang="lv-LV" altLang="lv-LV"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6"/>
              </a:rPr>
              <a:t>https://rezeknesnovads.lv/nautrenu-baznica-dubultsvetki-koncertu-cikla-ritmu-vilni-nosleguma-koncerts-un-draudzes-baznicas-zvanam-ontons-145-gadi/</a:t>
            </a:r>
            <a:r>
              <a:rPr kumimoji="0" lang="lv-LV" altLang="lv-LV"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Reklāma sociālajos tīklos, afišas "</a:t>
            </a:r>
            <a:r>
              <a:rPr kumimoji="0" lang="lv-LV" altLang="lv-LV" sz="1800" b="0" i="0" u="none" strike="noStrike" cap="none" normalizeH="0" baseline="0" dirty="0" smtClean="0">
                <a:ln>
                  <a:noFill/>
                </a:ln>
                <a:solidFill>
                  <a:schemeClr val="tx1"/>
                </a:solidFill>
                <a:effectLst/>
              </a:rPr>
              <a:t> </a:t>
            </a:r>
            <a:endParaRPr kumimoji="0" lang="lv-LV" altLang="lv-LV"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4510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fltVal val="0"/>
                                          </p:val>
                                        </p:tav>
                                        <p:tav tm="100000">
                                          <p:val>
                                            <p:strVal val="#ppt_h"/>
                                          </p:val>
                                        </p:tav>
                                      </p:tavLst>
                                    </p:anim>
                                    <p:animEffect transition="in" filter="fade">
                                      <p:cBhvr>
                                        <p:cTn id="9" dur="500"/>
                                        <p:tgtEl>
                                          <p:spTgt spid="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123</TotalTime>
  <Words>236</Words>
  <Application>Microsoft Office PowerPoint</Application>
  <PresentationFormat>Widescreen</PresentationFormat>
  <Paragraphs>10</Paragraphs>
  <Slides>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4" baseType="lpstr">
      <vt:lpstr>Arial</vt:lpstr>
      <vt:lpstr>Century Gothic</vt:lpstr>
      <vt:lpstr>Times New Roman</vt:lpstr>
      <vt:lpstr>Wingdings 3</vt:lpstr>
      <vt:lpstr>Wisp</vt:lpstr>
      <vt:lpstr>Adobe Acrobat Document</vt:lpstr>
      <vt:lpstr>Latgales reģiona attīstības aģentūras “Valsts kultūrkapitāla fonda un Latvijas valsts mežu atbalstītā  Latgales kultūras programma 2022” </vt:lpstr>
      <vt:lpstr>Projekta mērķi ir: </vt:lpstr>
      <vt:lpstr>Koncerts - Kārsavas Malnavas Rožukroņa Dievmātes Romas katoļu baznīca -2022. gada 20.augusts plkst. 16:00 </vt:lpstr>
      <vt:lpstr>PowerPoint Presentation</vt:lpstr>
      <vt:lpstr>Koncerts - Rogovkas Nautrēnu Romas katoļu baznīca -2022. gada 21. augusts plkst. 12:00</vt:lpstr>
      <vt:lpstr>Pasākuma Afišas</vt:lpstr>
      <vt:lpstr>Programmā: Jānis Ivanovs (1906-1983) Adagio no Koncerta čellam ar orķestri (pārlikums sitaminstrumentiem) Johans Sebastiāns Bahs (Johann Sebastian Bach, 1685-1750) Tokāta un fūga ērģelēm reminorā BWV 565 Antonio Vivaldi (Antonio Vivaldi, 1678-1741) Ziema no koncertu cikla Gadalaiki (pārlikums sitaminstrumentiem) Allegro non molto Largo Allegro Santa Ratniece (1977) Polynya ērģelēm un sitaminstrumentiem (pasaules pirmatskaņojums) Mārtiņš Miļevskis (1983) Sasaukšanās sitaminstrumentu ansamblim (pasaules pirmatskaņojums) Mārtiņš Miļevskis Rhythmic Waves (Ritma viļņi) sitaminstrumentiem un ērģelēm (pasaules pirmatskaņojums) Wake up (Mosties) New Worlds (Jaunās pasaules) Only forward (Tikai uz priekšu) Lolita Ritmanis (1962) Mūzika filmai Dvēseļu putenis (Dzintras Kurmes-Gedroicas pārlikums ērģelēm un sitaminstrumentiem.</vt:lpstr>
      <vt:lpstr>Publikācijas Interneta vietnēs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Latgales reģiona attīstības aģentūras “Valsts kultūrkapitāla fonda un Latvijas valsts mežu atbalstītā  Latgales kultūras programma 2022”</dc:title>
  <dc:creator>Microsoft account</dc:creator>
  <cp:lastModifiedBy>Microsoft account</cp:lastModifiedBy>
  <cp:revision>13</cp:revision>
  <dcterms:created xsi:type="dcterms:W3CDTF">2022-12-03T15:39:44Z</dcterms:created>
  <dcterms:modified xsi:type="dcterms:W3CDTF">2022-12-03T17:42:45Z</dcterms:modified>
</cp:coreProperties>
</file>