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71" r:id="rId5"/>
    <p:sldId id="259" r:id="rId6"/>
    <p:sldId id="261" r:id="rId7"/>
    <p:sldId id="260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22" d="100"/>
          <a:sy n="122" d="100"/>
        </p:scale>
        <p:origin x="114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Noklikšķiniet, lai rediģētu šablona apakšvirsraksta stilu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E4C3-C745-4B64-B159-EE7FDD86F430}" type="datetimeFigureOut">
              <a:rPr lang="lv-LV" smtClean="0"/>
              <a:t>12.12.2022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BAF6-38F3-40E4-B78C-3995D7206FC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12608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E4C3-C745-4B64-B159-EE7FDD86F430}" type="datetimeFigureOut">
              <a:rPr lang="lv-LV" smtClean="0"/>
              <a:t>12.12.2022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BAF6-38F3-40E4-B78C-3995D7206FC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87876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E4C3-C745-4B64-B159-EE7FDD86F430}" type="datetimeFigureOut">
              <a:rPr lang="lv-LV" smtClean="0"/>
              <a:t>12.12.2022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BAF6-38F3-40E4-B78C-3995D7206FC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14845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E4C3-C745-4B64-B159-EE7FDD86F430}" type="datetimeFigureOut">
              <a:rPr lang="lv-LV" smtClean="0"/>
              <a:t>12.12.2022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BAF6-38F3-40E4-B78C-3995D7206FC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57003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E4C3-C745-4B64-B159-EE7FDD86F430}" type="datetimeFigureOut">
              <a:rPr lang="lv-LV" smtClean="0"/>
              <a:t>12.12.2022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BAF6-38F3-40E4-B78C-3995D7206FC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54587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E4C3-C745-4B64-B159-EE7FDD86F430}" type="datetimeFigureOut">
              <a:rPr lang="lv-LV" smtClean="0"/>
              <a:t>12.12.2022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BAF6-38F3-40E4-B78C-3995D7206FC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66274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Satura vietturis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Teksta vietturis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6" name="Satura vietturis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7" name="Datuma vietturi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E4C3-C745-4B64-B159-EE7FDD86F430}" type="datetimeFigureOut">
              <a:rPr lang="lv-LV" smtClean="0"/>
              <a:t>12.12.2022</a:t>
            </a:fld>
            <a:endParaRPr lang="lv-LV"/>
          </a:p>
        </p:txBody>
      </p:sp>
      <p:sp>
        <p:nvSpPr>
          <p:cNvPr id="8" name="Kājenes vietturi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aida numura vietturi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BAF6-38F3-40E4-B78C-3995D7206FC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81438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Datuma vietturis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E4C3-C745-4B64-B159-EE7FDD86F430}" type="datetimeFigureOut">
              <a:rPr lang="lv-LV" smtClean="0"/>
              <a:t>12.12.2022</a:t>
            </a:fld>
            <a:endParaRPr lang="lv-LV"/>
          </a:p>
        </p:txBody>
      </p:sp>
      <p:sp>
        <p:nvSpPr>
          <p:cNvPr id="4" name="Kājenes vietturis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aida numura vietturis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BAF6-38F3-40E4-B78C-3995D7206FC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88278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E4C3-C745-4B64-B159-EE7FDD86F430}" type="datetimeFigureOut">
              <a:rPr lang="lv-LV" smtClean="0"/>
              <a:t>12.12.2022</a:t>
            </a:fld>
            <a:endParaRPr lang="lv-LV"/>
          </a:p>
        </p:txBody>
      </p:sp>
      <p:sp>
        <p:nvSpPr>
          <p:cNvPr id="3" name="Kājenes vietturi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BAF6-38F3-40E4-B78C-3995D7206FC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79732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E4C3-C745-4B64-B159-EE7FDD86F430}" type="datetimeFigureOut">
              <a:rPr lang="lv-LV" smtClean="0"/>
              <a:t>12.12.2022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BAF6-38F3-40E4-B78C-3995D7206FC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53238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ttēla vietturis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ksta vietturis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uma vietturi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7E4C3-C745-4B64-B159-EE7FDD86F430}" type="datetimeFigureOut">
              <a:rPr lang="lv-LV" smtClean="0"/>
              <a:t>12.12.2022</a:t>
            </a:fld>
            <a:endParaRPr lang="lv-LV"/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1BAF6-38F3-40E4-B78C-3995D7206FC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28930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7E4C3-C745-4B64-B159-EE7FDD86F430}" type="datetimeFigureOut">
              <a:rPr lang="lv-LV" smtClean="0"/>
              <a:t>12.12.2022</a:t>
            </a:fld>
            <a:endParaRPr lang="lv-LV"/>
          </a:p>
        </p:txBody>
      </p:sp>
      <p:sp>
        <p:nvSpPr>
          <p:cNvPr id="5" name="Kājenes vietturis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aida numura vietturis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1BAF6-38F3-40E4-B78C-3995D7206FC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98180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raslavasvestis.lv/" TargetMode="Externa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11312"/>
          </a:xfrm>
        </p:spPr>
        <p:txBody>
          <a:bodyPr>
            <a:normAutofit/>
          </a:bodyPr>
          <a:lstStyle/>
          <a:p>
            <a:r>
              <a:rPr lang="lv-LV" sz="4400" dirty="0" err="1">
                <a:latin typeface="Comic Sans MS" panose="030F0702030302020204" pitchFamily="66" charset="0"/>
              </a:rPr>
              <a:t>Celu</a:t>
            </a:r>
            <a:r>
              <a:rPr lang="lv-LV" sz="4400" dirty="0">
                <a:latin typeface="Comic Sans MS" panose="030F0702030302020204" pitchFamily="66" charset="0"/>
              </a:rPr>
              <a:t> jostu aušanas tradīcijas saglabāšana Krāslavas novadā</a:t>
            </a:r>
          </a:p>
        </p:txBody>
      </p:sp>
      <p:pic>
        <p:nvPicPr>
          <p:cNvPr id="4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020" y="3388995"/>
            <a:ext cx="5274310" cy="17945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1569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998" y="948083"/>
            <a:ext cx="3622813" cy="4830417"/>
          </a:xfrm>
          <a:prstGeom prst="rect">
            <a:avLst/>
          </a:prstGeom>
        </p:spPr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57" y="934279"/>
            <a:ext cx="3643520" cy="4858026"/>
          </a:xfrm>
          <a:prstGeom prst="rect">
            <a:avLst/>
          </a:prstGeom>
        </p:spPr>
      </p:pic>
      <p:pic>
        <p:nvPicPr>
          <p:cNvPr id="4" name="Attēl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28" y="948083"/>
            <a:ext cx="3643519" cy="485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030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isnstūris 1"/>
          <p:cNvSpPr/>
          <p:nvPr/>
        </p:nvSpPr>
        <p:spPr>
          <a:xfrm>
            <a:off x="1262270" y="93629"/>
            <a:ext cx="104883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3200" dirty="0">
                <a:latin typeface="Comic Sans MS" panose="030F0702030302020204" pitchFamily="66" charset="0"/>
              </a:rPr>
              <a:t>Ludzas amatniecības centra krājumu izpēte 21.oktobrī</a:t>
            </a:r>
          </a:p>
        </p:txBody>
      </p:sp>
      <p:pic>
        <p:nvPicPr>
          <p:cNvPr id="3" name="Attēl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033" y="805070"/>
            <a:ext cx="7858025" cy="589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344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isnstūris 1"/>
          <p:cNvSpPr/>
          <p:nvPr/>
        </p:nvSpPr>
        <p:spPr>
          <a:xfrm>
            <a:off x="2390921" y="170244"/>
            <a:ext cx="62600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sz="4000" dirty="0">
                <a:latin typeface="Comic Sans MS" panose="030F0702030302020204" pitchFamily="66" charset="0"/>
              </a:rPr>
              <a:t>Arheoloģiskās </a:t>
            </a:r>
            <a:r>
              <a:rPr lang="lv-LV" sz="4000" dirty="0" err="1">
                <a:latin typeface="Comic Sans MS" panose="030F0702030302020204" pitchFamily="66" charset="0"/>
              </a:rPr>
              <a:t>celu</a:t>
            </a:r>
            <a:r>
              <a:rPr lang="lv-LV" sz="4000" dirty="0">
                <a:latin typeface="Comic Sans MS" panose="030F0702030302020204" pitchFamily="66" charset="0"/>
              </a:rPr>
              <a:t> jostas</a:t>
            </a:r>
          </a:p>
        </p:txBody>
      </p:sp>
      <p:pic>
        <p:nvPicPr>
          <p:cNvPr id="3" name="Attēl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187" y="1561810"/>
            <a:ext cx="3798887" cy="5065183"/>
          </a:xfrm>
          <a:prstGeom prst="rect">
            <a:avLst/>
          </a:prstGeom>
        </p:spPr>
      </p:pic>
      <p:pic>
        <p:nvPicPr>
          <p:cNvPr id="4" name="Attēl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718" y="1561811"/>
            <a:ext cx="3798887" cy="5065182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43" y="1581150"/>
            <a:ext cx="3784381" cy="504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76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isnstūris 1"/>
          <p:cNvSpPr/>
          <p:nvPr/>
        </p:nvSpPr>
        <p:spPr>
          <a:xfrm>
            <a:off x="2350611" y="127727"/>
            <a:ext cx="68029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4000" dirty="0">
                <a:latin typeface="Comic Sans MS" panose="030F0702030302020204" pitchFamily="66" charset="0"/>
              </a:rPr>
              <a:t>Etnogrāfiskās </a:t>
            </a:r>
            <a:r>
              <a:rPr lang="lv-LV" sz="4000" dirty="0" err="1">
                <a:latin typeface="Comic Sans MS" panose="030F0702030302020204" pitchFamily="66" charset="0"/>
              </a:rPr>
              <a:t>celu</a:t>
            </a:r>
            <a:r>
              <a:rPr lang="lv-LV" sz="4000" dirty="0">
                <a:latin typeface="Comic Sans MS" panose="030F0702030302020204" pitchFamily="66" charset="0"/>
              </a:rPr>
              <a:t> jostas</a:t>
            </a:r>
          </a:p>
        </p:txBody>
      </p:sp>
      <p:pic>
        <p:nvPicPr>
          <p:cNvPr id="3" name="Attēl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206" y="1480018"/>
            <a:ext cx="3789150" cy="5052200"/>
          </a:xfrm>
          <a:prstGeom prst="rect">
            <a:avLst/>
          </a:prstGeom>
        </p:spPr>
      </p:pic>
      <p:pic>
        <p:nvPicPr>
          <p:cNvPr id="4" name="Attēl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268" y="1480018"/>
            <a:ext cx="3789149" cy="5052200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25" y="1480018"/>
            <a:ext cx="3789151" cy="505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21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isnstūris 1"/>
          <p:cNvSpPr/>
          <p:nvPr/>
        </p:nvSpPr>
        <p:spPr>
          <a:xfrm>
            <a:off x="2254554" y="136284"/>
            <a:ext cx="70326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lv-LV" sz="4000" dirty="0" err="1">
                <a:latin typeface="Comic Sans MS" panose="030F0702030302020204" pitchFamily="66" charset="0"/>
              </a:rPr>
              <a:t>Celu</a:t>
            </a:r>
            <a:r>
              <a:rPr lang="lv-LV" sz="4000" dirty="0">
                <a:latin typeface="Comic Sans MS" panose="030F0702030302020204" pitchFamily="66" charset="0"/>
              </a:rPr>
              <a:t> jostu aušanas noslēpu</a:t>
            </a:r>
            <a:r>
              <a:rPr lang="lv-LV" sz="4400" dirty="0"/>
              <a:t>mi</a:t>
            </a:r>
          </a:p>
        </p:txBody>
      </p:sp>
      <p:pic>
        <p:nvPicPr>
          <p:cNvPr id="3" name="Attēl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436" y="1636229"/>
            <a:ext cx="3673005" cy="4897338"/>
          </a:xfrm>
          <a:prstGeom prst="rect">
            <a:avLst/>
          </a:prstGeom>
        </p:spPr>
      </p:pic>
      <p:pic>
        <p:nvPicPr>
          <p:cNvPr id="4" name="Attēl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094" y="1636229"/>
            <a:ext cx="3673005" cy="4897338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42" y="1636229"/>
            <a:ext cx="3673441" cy="489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361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479" y="1169588"/>
            <a:ext cx="3775006" cy="5033342"/>
          </a:xfrm>
          <a:prstGeom prst="rect">
            <a:avLst/>
          </a:prstGeom>
        </p:spPr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51" y="1169588"/>
            <a:ext cx="3742082" cy="4989443"/>
          </a:xfrm>
          <a:prstGeom prst="rect">
            <a:avLst/>
          </a:prstGeom>
        </p:spPr>
      </p:pic>
      <p:pic>
        <p:nvPicPr>
          <p:cNvPr id="4" name="Attēl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515" y="1169588"/>
            <a:ext cx="3742082" cy="498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37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325100" cy="5883275"/>
          </a:xfrm>
        </p:spPr>
        <p:txBody>
          <a:bodyPr>
            <a:normAutofit fontScale="90000"/>
          </a:bodyPr>
          <a:lstStyle/>
          <a:p>
            <a:br>
              <a:rPr lang="lv-LV" sz="4000" dirty="0">
                <a:latin typeface="Comic Sans MS" panose="030F0702030302020204" pitchFamily="66" charset="0"/>
              </a:rPr>
            </a:br>
            <a:br>
              <a:rPr lang="lv-LV" sz="4000" dirty="0">
                <a:latin typeface="Comic Sans MS" panose="030F0702030302020204" pitchFamily="66" charset="0"/>
              </a:rPr>
            </a:br>
            <a:r>
              <a:rPr lang="lv-LV" sz="4000" dirty="0">
                <a:latin typeface="Comic Sans MS" panose="030F0702030302020204" pitchFamily="66" charset="0"/>
              </a:rPr>
              <a:t>Noslēguma pasākums Indrā 2.decembrī</a:t>
            </a:r>
            <a:br>
              <a:rPr lang="lv-LV" sz="4000" dirty="0">
                <a:latin typeface="Comic Sans MS" panose="030F0702030302020204" pitchFamily="66" charset="0"/>
              </a:rPr>
            </a:br>
            <a:br>
              <a:rPr lang="lv-LV" sz="4000" dirty="0">
                <a:latin typeface="Comic Sans MS" panose="030F0702030302020204" pitchFamily="66" charset="0"/>
              </a:rPr>
            </a:br>
            <a:r>
              <a:rPr lang="lv-LV" sz="4000" dirty="0">
                <a:latin typeface="Comic Sans MS" panose="030F0702030302020204" pitchFamily="66" charset="0"/>
              </a:rPr>
              <a:t>celu jostu ekspresizstāde</a:t>
            </a:r>
            <a:br>
              <a:rPr lang="lv-LV" sz="4000" dirty="0">
                <a:latin typeface="Comic Sans MS" panose="030F0702030302020204" pitchFamily="66" charset="0"/>
              </a:rPr>
            </a:br>
            <a:r>
              <a:rPr lang="lv-LV" sz="4000" dirty="0">
                <a:latin typeface="Comic Sans MS" panose="030F0702030302020204" pitchFamily="66" charset="0"/>
              </a:rPr>
              <a:t>meistardabnīcas Ziemassvētku noskaņās</a:t>
            </a:r>
            <a:br>
              <a:rPr lang="lv-LV" sz="4000" dirty="0">
                <a:latin typeface="Comic Sans MS" panose="030F0702030302020204" pitchFamily="66" charset="0"/>
              </a:rPr>
            </a:br>
            <a:r>
              <a:rPr lang="lv-LV" sz="4000" dirty="0">
                <a:latin typeface="Comic Sans MS" panose="030F0702030302020204" pitchFamily="66" charset="0"/>
              </a:rPr>
              <a:t>tekstila eglīšu parāde</a:t>
            </a:r>
            <a:br>
              <a:rPr lang="lv-LV" sz="4000" dirty="0">
                <a:latin typeface="Comic Sans MS" panose="030F0702030302020204" pitchFamily="66" charset="0"/>
              </a:rPr>
            </a:br>
            <a:br>
              <a:rPr lang="lv-LV" sz="4000" dirty="0">
                <a:latin typeface="Comic Sans MS" panose="030F0702030302020204" pitchFamily="66" charset="0"/>
              </a:rPr>
            </a:br>
            <a:r>
              <a:rPr lang="lv-LV" sz="4000" dirty="0">
                <a:latin typeface="Comic Sans MS" panose="030F0702030302020204" pitchFamily="66" charset="0"/>
              </a:rPr>
              <a:t>ceļojošā izstāde būs apskatāma pagastos, kuru dalībnieces piedalījās projektā</a:t>
            </a:r>
            <a:br>
              <a:rPr lang="lv-LV" sz="4000" dirty="0">
                <a:latin typeface="Comic Sans MS" panose="030F0702030302020204" pitchFamily="66" charset="0"/>
              </a:rPr>
            </a:br>
            <a:br>
              <a:rPr lang="lv-LV" sz="4000" dirty="0">
                <a:latin typeface="Comic Sans MS" panose="030F0702030302020204" pitchFamily="66" charset="0"/>
              </a:rPr>
            </a:br>
            <a:br>
              <a:rPr lang="lv-LV" sz="4000" dirty="0">
                <a:latin typeface="Comic Sans MS" panose="030F0702030302020204" pitchFamily="66" charset="0"/>
              </a:rPr>
            </a:br>
            <a:endParaRPr lang="lv-LV" sz="4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7708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481" y="122632"/>
            <a:ext cx="2387204" cy="3182939"/>
          </a:xfrm>
          <a:prstGeom prst="rect">
            <a:avLst/>
          </a:prstGeom>
        </p:spPr>
      </p:pic>
      <p:pic>
        <p:nvPicPr>
          <p:cNvPr id="4" name="Attēl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95" y="3569492"/>
            <a:ext cx="2404469" cy="3205959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192" y="122632"/>
            <a:ext cx="2375296" cy="3167062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595" y="122633"/>
            <a:ext cx="2387204" cy="3182939"/>
          </a:xfrm>
          <a:prstGeom prst="rect">
            <a:avLst/>
          </a:prstGeom>
        </p:spPr>
      </p:pic>
      <p:pic>
        <p:nvPicPr>
          <p:cNvPr id="7" name="Attēls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029" y="3569492"/>
            <a:ext cx="2394350" cy="3192466"/>
          </a:xfrm>
          <a:prstGeom prst="rect">
            <a:avLst/>
          </a:prstGeom>
        </p:spPr>
      </p:pic>
      <p:pic>
        <p:nvPicPr>
          <p:cNvPr id="8" name="Attēls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528" y="3563142"/>
            <a:ext cx="2399112" cy="3198816"/>
          </a:xfrm>
          <a:prstGeom prst="rect">
            <a:avLst/>
          </a:prstGeom>
        </p:spPr>
      </p:pic>
      <p:pic>
        <p:nvPicPr>
          <p:cNvPr id="9" name="Attēls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6420" y="3569492"/>
            <a:ext cx="2399112" cy="319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02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9" y="1019175"/>
            <a:ext cx="3381375" cy="4508500"/>
          </a:xfrm>
          <a:prstGeom prst="rect">
            <a:avLst/>
          </a:prstGeom>
        </p:spPr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8" y="1019175"/>
            <a:ext cx="3381375" cy="4508500"/>
          </a:xfrm>
          <a:prstGeom prst="rect">
            <a:avLst/>
          </a:prstGeom>
        </p:spPr>
      </p:pic>
      <p:pic>
        <p:nvPicPr>
          <p:cNvPr id="4" name="Attēl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72450" y="1019175"/>
            <a:ext cx="3381375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10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" y="812801"/>
            <a:ext cx="2943224" cy="3924299"/>
          </a:xfrm>
          <a:prstGeom prst="rect">
            <a:avLst/>
          </a:prstGeom>
        </p:spPr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50" y="466725"/>
            <a:ext cx="2095499" cy="2793999"/>
          </a:xfrm>
          <a:prstGeom prst="rect">
            <a:avLst/>
          </a:prstGeom>
        </p:spPr>
      </p:pic>
      <p:pic>
        <p:nvPicPr>
          <p:cNvPr id="4" name="Attēl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350" y="673100"/>
            <a:ext cx="3048000" cy="4064000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699" y="3603625"/>
            <a:ext cx="40386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823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742950" y="279400"/>
            <a:ext cx="10515600" cy="1325563"/>
          </a:xfrm>
        </p:spPr>
        <p:txBody>
          <a:bodyPr>
            <a:normAutofit/>
          </a:bodyPr>
          <a:lstStyle/>
          <a:p>
            <a:r>
              <a:rPr lang="lv-LV" sz="3600" b="1" dirty="0">
                <a:latin typeface="Comic Sans MS" panose="030F0702030302020204" pitchFamily="66" charset="0"/>
              </a:rPr>
              <a:t>Projekta mērķi un uzdevumi: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838200" y="1314450"/>
            <a:ext cx="10515600" cy="4862513"/>
          </a:xfrm>
        </p:spPr>
        <p:txBody>
          <a:bodyPr/>
          <a:lstStyle/>
          <a:p>
            <a:r>
              <a:rPr lang="lv-LV" dirty="0">
                <a:latin typeface="Comic Sans MS" panose="030F0702030302020204" pitchFamily="66" charset="0"/>
              </a:rPr>
              <a:t>Mērķis: veicināt vietējo amatnieku māksliniecisko izaugsmi un jaunradi, apgūstot, saglabājot un nododot nākamajām paaudzēm tradicionālo rokdarbu darināšanas prasmes. </a:t>
            </a:r>
          </a:p>
          <a:p>
            <a:r>
              <a:rPr lang="lv-LV" dirty="0">
                <a:latin typeface="Comic Sans MS" panose="030F0702030302020204" pitchFamily="66" charset="0"/>
              </a:rPr>
              <a:t>Uzdevumi: </a:t>
            </a:r>
          </a:p>
          <a:p>
            <a:r>
              <a:rPr lang="lv-LV" dirty="0">
                <a:latin typeface="Comic Sans MS" panose="030F0702030302020204" pitchFamily="66" charset="0"/>
              </a:rPr>
              <a:t>1. apgūt </a:t>
            </a:r>
            <a:r>
              <a:rPr lang="lv-LV" dirty="0" err="1">
                <a:latin typeface="Comic Sans MS" panose="030F0702030302020204" pitchFamily="66" charset="0"/>
              </a:rPr>
              <a:t>celu</a:t>
            </a:r>
            <a:r>
              <a:rPr lang="lv-LV" dirty="0">
                <a:latin typeface="Comic Sans MS" panose="030F0702030302020204" pitchFamily="66" charset="0"/>
              </a:rPr>
              <a:t> jostu aušanas </a:t>
            </a:r>
            <a:r>
              <a:rPr lang="lv-LV" dirty="0" err="1">
                <a:latin typeface="Comic Sans MS" panose="030F0702030302020204" pitchFamily="66" charset="0"/>
              </a:rPr>
              <a:t>pamatprasmes</a:t>
            </a:r>
            <a:r>
              <a:rPr lang="lv-LV" dirty="0">
                <a:latin typeface="Comic Sans MS" panose="030F0702030302020204" pitchFamily="66" charset="0"/>
              </a:rPr>
              <a:t>; </a:t>
            </a:r>
          </a:p>
          <a:p>
            <a:r>
              <a:rPr lang="lv-LV" dirty="0">
                <a:latin typeface="Comic Sans MS" panose="030F0702030302020204" pitchFamily="66" charset="0"/>
              </a:rPr>
              <a:t>2. radīt pieredzes apmaiņas iespējas vietējiem amatniekiem; </a:t>
            </a:r>
          </a:p>
          <a:p>
            <a:r>
              <a:rPr lang="lv-LV" dirty="0">
                <a:latin typeface="Comic Sans MS" panose="030F0702030302020204" pitchFamily="66" charset="0"/>
              </a:rPr>
              <a:t>3. radīt jaunus, konkurētspējīgus un esošajam pieprasījumam atbilstošus lietišķās mākslas produktus; </a:t>
            </a:r>
          </a:p>
          <a:p>
            <a:r>
              <a:rPr lang="lv-LV" dirty="0">
                <a:latin typeface="Comic Sans MS" panose="030F0702030302020204" pitchFamily="66" charset="0"/>
              </a:rPr>
              <a:t>4. izveidot ceļojošo izstādi.</a:t>
            </a:r>
          </a:p>
        </p:txBody>
      </p:sp>
    </p:spTree>
    <p:extLst>
      <p:ext uri="{BB962C8B-B14F-4D97-AF65-F5344CB8AC3E}">
        <p14:creationId xmlns:p14="http://schemas.microsoft.com/office/powerpoint/2010/main" val="2735688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76" y="765148"/>
            <a:ext cx="3535918" cy="4710632"/>
          </a:xfrm>
          <a:prstGeom prst="rect">
            <a:avLst/>
          </a:prstGeom>
        </p:spPr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982" y="765148"/>
            <a:ext cx="3488293" cy="4647185"/>
          </a:xfrm>
          <a:prstGeom prst="rect">
            <a:avLst/>
          </a:prstGeom>
        </p:spPr>
      </p:pic>
      <p:pic>
        <p:nvPicPr>
          <p:cNvPr id="4" name="Attēl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875" y="765147"/>
            <a:ext cx="3485389" cy="464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585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300" y="428625"/>
            <a:ext cx="432435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067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902075"/>
          </a:xfrm>
        </p:spPr>
        <p:txBody>
          <a:bodyPr/>
          <a:lstStyle/>
          <a:p>
            <a:r>
              <a:rPr lang="lv-LV" dirty="0">
                <a:latin typeface="Comic Sans MS" panose="030F0702030302020204" pitchFamily="66" charset="0"/>
              </a:rPr>
              <a:t>Publicitāte:</a:t>
            </a:r>
            <a:br>
              <a:rPr lang="lv-LV" dirty="0">
                <a:latin typeface="Comic Sans MS" panose="030F0702030302020204" pitchFamily="66" charset="0"/>
              </a:rPr>
            </a:br>
            <a:br>
              <a:rPr lang="lv-LV" dirty="0">
                <a:latin typeface="Comic Sans MS" panose="030F0702030302020204" pitchFamily="66" charset="0"/>
              </a:rPr>
            </a:br>
            <a:r>
              <a:rPr lang="lv-LV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hlinkClick r:id="rId2"/>
              </a:rPr>
              <a:t>www.kraslavasvestis.lv</a:t>
            </a:r>
            <a:br>
              <a:rPr lang="lv-LV" dirty="0">
                <a:latin typeface="Comic Sans MS" panose="030F0702030302020204" pitchFamily="66" charset="0"/>
              </a:rPr>
            </a:br>
            <a:r>
              <a:rPr lang="lv-LV" dirty="0" err="1">
                <a:latin typeface="Comic Sans MS" panose="030F0702030302020204" pitchFamily="66" charset="0"/>
              </a:rPr>
              <a:t>facebook</a:t>
            </a:r>
            <a:r>
              <a:rPr lang="lv-LV" dirty="0">
                <a:latin typeface="Comic Sans MS" panose="030F0702030302020204" pitchFamily="66" charset="0"/>
              </a:rPr>
              <a:t> «Laimīgi Indrā»</a:t>
            </a:r>
            <a:br>
              <a:rPr lang="lv-LV" dirty="0">
                <a:latin typeface="Comic Sans MS" panose="030F0702030302020204" pitchFamily="66" charset="0"/>
              </a:rPr>
            </a:br>
            <a:r>
              <a:rPr lang="lv-LV" dirty="0" err="1">
                <a:latin typeface="Comic Sans MS" panose="030F0702030302020204" pitchFamily="66" charset="0"/>
              </a:rPr>
              <a:t>ReTv</a:t>
            </a:r>
            <a:endParaRPr lang="lv-LV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04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609600" y="374650"/>
            <a:ext cx="10515600" cy="1325563"/>
          </a:xfrm>
        </p:spPr>
        <p:txBody>
          <a:bodyPr/>
          <a:lstStyle/>
          <a:p>
            <a:r>
              <a:rPr lang="lv-LV" dirty="0">
                <a:latin typeface="Comic Sans MS" panose="030F0702030302020204" pitchFamily="66" charset="0"/>
              </a:rPr>
              <a:t>Projekta aktivitātes</a:t>
            </a: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>
                <a:latin typeface="Comic Sans MS" panose="030F0702030302020204" pitchFamily="66" charset="0"/>
              </a:rPr>
              <a:t>3 meistarklases celu jostu aušanā</a:t>
            </a:r>
            <a:r>
              <a:rPr lang="lv-LV" dirty="0">
                <a:latin typeface="Comic Sans MS" panose="030F0702030302020204" pitchFamily="66" charset="0"/>
              </a:rPr>
              <a:t>;</a:t>
            </a:r>
          </a:p>
          <a:p>
            <a:r>
              <a:rPr lang="lv-LV" dirty="0" err="1">
                <a:latin typeface="Comic Sans MS" panose="030F0702030302020204" pitchFamily="66" charset="0"/>
              </a:rPr>
              <a:t>Celaines</a:t>
            </a:r>
            <a:r>
              <a:rPr lang="lv-LV" dirty="0">
                <a:latin typeface="Comic Sans MS" panose="030F0702030302020204" pitchFamily="66" charset="0"/>
              </a:rPr>
              <a:t> 19.gs. </a:t>
            </a:r>
            <a:r>
              <a:rPr lang="lv-LV" dirty="0" err="1">
                <a:latin typeface="Comic Sans MS" panose="030F0702030302020204" pitchFamily="66" charset="0"/>
              </a:rPr>
              <a:t>tautastēpā</a:t>
            </a:r>
            <a:r>
              <a:rPr lang="lv-LV" dirty="0">
                <a:latin typeface="Comic Sans MS" panose="030F0702030302020204" pitchFamily="66" charset="0"/>
              </a:rPr>
              <a:t> un arheoloģiskajā tērpā; Ludzas amatniecības centra krājumu izpēte;</a:t>
            </a:r>
          </a:p>
          <a:p>
            <a:r>
              <a:rPr lang="lv-LV" dirty="0">
                <a:latin typeface="Comic Sans MS" panose="030F0702030302020204" pitchFamily="66" charset="0"/>
              </a:rPr>
              <a:t>Ceļojošās izstādes izveide.</a:t>
            </a:r>
          </a:p>
        </p:txBody>
      </p:sp>
    </p:spTree>
    <p:extLst>
      <p:ext uri="{BB962C8B-B14F-4D97-AF65-F5344CB8AC3E}">
        <p14:creationId xmlns:p14="http://schemas.microsoft.com/office/powerpoint/2010/main" val="3459541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isnstūris 1"/>
          <p:cNvSpPr/>
          <p:nvPr/>
        </p:nvSpPr>
        <p:spPr>
          <a:xfrm>
            <a:off x="1479493" y="577334"/>
            <a:ext cx="9897261" cy="5262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3200" dirty="0">
                <a:latin typeface="Comic Sans MS" panose="030F0702030302020204" pitchFamily="66" charset="0"/>
              </a:rPr>
              <a:t>Projekta īstenotājs: </a:t>
            </a:r>
            <a:r>
              <a:rPr lang="lv-LV" sz="4000" dirty="0">
                <a:latin typeface="Comic Sans MS" panose="030F0702030302020204" pitchFamily="66" charset="0"/>
              </a:rPr>
              <a:t>Indras pagasta pārvalde</a:t>
            </a:r>
          </a:p>
          <a:p>
            <a:endParaRPr lang="lv-LV" sz="4000" dirty="0">
              <a:latin typeface="Comic Sans MS" panose="030F0702030302020204" pitchFamily="66" charset="0"/>
            </a:endParaRPr>
          </a:p>
          <a:p>
            <a:r>
              <a:rPr lang="lv-LV" sz="3200" dirty="0">
                <a:latin typeface="Comic Sans MS" panose="030F0702030302020204" pitchFamily="66" charset="0"/>
              </a:rPr>
              <a:t>Projekta dalībnieki:</a:t>
            </a:r>
          </a:p>
          <a:p>
            <a:r>
              <a:rPr lang="lv-LV" sz="4000" dirty="0">
                <a:latin typeface="Comic Sans MS" panose="030F0702030302020204" pitchFamily="66" charset="0"/>
              </a:rPr>
              <a:t>20 rokdarbnieces no Dagdas, Indras, </a:t>
            </a:r>
          </a:p>
          <a:p>
            <a:r>
              <a:rPr lang="lv-LV" sz="4000" dirty="0">
                <a:latin typeface="Comic Sans MS" panose="030F0702030302020204" pitchFamily="66" charset="0"/>
              </a:rPr>
              <a:t>Kalniešiem, Konstantinovas, Krāslavas, </a:t>
            </a:r>
          </a:p>
          <a:p>
            <a:r>
              <a:rPr lang="lv-LV" sz="4000" dirty="0">
                <a:latin typeface="Comic Sans MS" panose="030F0702030302020204" pitchFamily="66" charset="0"/>
              </a:rPr>
              <a:t>Svariņiem, Ūdrīšiem </a:t>
            </a:r>
          </a:p>
          <a:p>
            <a:endParaRPr lang="lv-LV" sz="4000" dirty="0">
              <a:latin typeface="Comic Sans MS" panose="030F0702030302020204" pitchFamily="66" charset="0"/>
            </a:endParaRPr>
          </a:p>
          <a:p>
            <a:r>
              <a:rPr lang="lv-LV" sz="3200" dirty="0">
                <a:latin typeface="Comic Sans MS" panose="030F0702030302020204" pitchFamily="66" charset="0"/>
              </a:rPr>
              <a:t>Īstenošanas laiks: no 2022.gada 1.augusta </a:t>
            </a:r>
          </a:p>
          <a:p>
            <a:r>
              <a:rPr lang="lv-LV" sz="3200" dirty="0">
                <a:latin typeface="Comic Sans MS" panose="030F0702030302020204" pitchFamily="66" charset="0"/>
              </a:rPr>
              <a:t>                             līdz15.decembrim</a:t>
            </a:r>
          </a:p>
        </p:txBody>
      </p:sp>
    </p:spTree>
    <p:extLst>
      <p:ext uri="{BB962C8B-B14F-4D97-AF65-F5344CB8AC3E}">
        <p14:creationId xmlns:p14="http://schemas.microsoft.com/office/powerpoint/2010/main" val="2102432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v-LV" sz="4000" dirty="0">
                <a:latin typeface="Comic Sans MS" panose="030F0702030302020204" pitchFamily="66" charset="0"/>
              </a:rPr>
              <a:t>Meistarklase svītrainās </a:t>
            </a:r>
            <a:r>
              <a:rPr lang="lv-LV" sz="4000" dirty="0" err="1">
                <a:latin typeface="Comic Sans MS" panose="030F0702030302020204" pitchFamily="66" charset="0"/>
              </a:rPr>
              <a:t>celu</a:t>
            </a:r>
            <a:r>
              <a:rPr lang="lv-LV" sz="4000" dirty="0">
                <a:latin typeface="Comic Sans MS" panose="030F0702030302020204" pitchFamily="66" charset="0"/>
              </a:rPr>
              <a:t> jostas aušanā </a:t>
            </a:r>
            <a:r>
              <a:rPr lang="lv-LV" sz="2800" dirty="0">
                <a:latin typeface="Comic Sans MS" panose="030F0702030302020204" pitchFamily="66" charset="0"/>
              </a:rPr>
              <a:t>14.septembrī</a:t>
            </a:r>
          </a:p>
        </p:txBody>
      </p:sp>
      <p:pic>
        <p:nvPicPr>
          <p:cNvPr id="3" name="Attēl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73" y="1806060"/>
            <a:ext cx="3278307" cy="4371076"/>
          </a:xfrm>
          <a:prstGeom prst="rect">
            <a:avLst/>
          </a:prstGeom>
        </p:spPr>
      </p:pic>
      <p:pic>
        <p:nvPicPr>
          <p:cNvPr id="4" name="Attēl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503" y="1806060"/>
            <a:ext cx="3312071" cy="4416095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756" y="1806060"/>
            <a:ext cx="3278307" cy="437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0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885" y="212112"/>
            <a:ext cx="2375393" cy="3167191"/>
          </a:xfrm>
          <a:prstGeom prst="rect">
            <a:avLst/>
          </a:prstGeom>
        </p:spPr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643" y="3536354"/>
            <a:ext cx="2335114" cy="3113485"/>
          </a:xfrm>
          <a:prstGeom prst="rect">
            <a:avLst/>
          </a:prstGeom>
        </p:spPr>
      </p:pic>
      <p:pic>
        <p:nvPicPr>
          <p:cNvPr id="4" name="Attēl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728" y="3600704"/>
            <a:ext cx="2285157" cy="3046876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4656" y="212113"/>
            <a:ext cx="2438003" cy="3250670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74" y="212112"/>
            <a:ext cx="2256124" cy="3008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660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isnstūris 2"/>
          <p:cNvSpPr/>
          <p:nvPr/>
        </p:nvSpPr>
        <p:spPr>
          <a:xfrm>
            <a:off x="1557834" y="193021"/>
            <a:ext cx="10076798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4000" dirty="0">
                <a:latin typeface="Comic Sans MS" panose="030F0702030302020204" pitchFamily="66" charset="0"/>
              </a:rPr>
              <a:t>Meistarklase skujotās </a:t>
            </a:r>
            <a:r>
              <a:rPr lang="lv-LV" sz="4000" dirty="0" err="1">
                <a:latin typeface="Comic Sans MS" panose="030F0702030302020204" pitchFamily="66" charset="0"/>
              </a:rPr>
              <a:t>celu</a:t>
            </a:r>
            <a:r>
              <a:rPr lang="lv-LV" sz="4000" dirty="0">
                <a:latin typeface="Comic Sans MS" panose="030F0702030302020204" pitchFamily="66" charset="0"/>
              </a:rPr>
              <a:t> jostas aušanā </a:t>
            </a:r>
          </a:p>
          <a:p>
            <a:pPr algn="ctr"/>
            <a:r>
              <a:rPr lang="lv-LV" sz="2800" dirty="0">
                <a:latin typeface="Comic Sans MS" panose="030F0702030302020204" pitchFamily="66" charset="0"/>
              </a:rPr>
              <a:t>28.septembrī</a:t>
            </a:r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491" y="3120633"/>
            <a:ext cx="4721088" cy="3540816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556" y="1335158"/>
            <a:ext cx="3329608" cy="4439477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17" y="1441173"/>
            <a:ext cx="3250097" cy="433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1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692" y="133520"/>
            <a:ext cx="3551169" cy="2663377"/>
          </a:xfrm>
          <a:prstGeom prst="rect">
            <a:avLst/>
          </a:prstGeom>
        </p:spPr>
      </p:pic>
      <p:pic>
        <p:nvPicPr>
          <p:cNvPr id="3" name="Attēls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230" y="109331"/>
            <a:ext cx="3551170" cy="2663377"/>
          </a:xfrm>
          <a:prstGeom prst="rect">
            <a:avLst/>
          </a:prstGeom>
        </p:spPr>
      </p:pic>
      <p:pic>
        <p:nvPicPr>
          <p:cNvPr id="4" name="Attēls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58" y="133520"/>
            <a:ext cx="3651766" cy="2738825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324" y="3056546"/>
            <a:ext cx="4569501" cy="3427127"/>
          </a:xfrm>
          <a:prstGeom prst="rect">
            <a:avLst/>
          </a:prstGeom>
        </p:spPr>
      </p:pic>
      <p:pic>
        <p:nvPicPr>
          <p:cNvPr id="6" name="Attēls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58" y="2979434"/>
            <a:ext cx="2686015" cy="3581353"/>
          </a:xfrm>
          <a:prstGeom prst="rect">
            <a:avLst/>
          </a:prstGeom>
        </p:spPr>
      </p:pic>
      <p:pic>
        <p:nvPicPr>
          <p:cNvPr id="7" name="Attēls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775" y="2941287"/>
            <a:ext cx="2714625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474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isnstūris 1"/>
          <p:cNvSpPr/>
          <p:nvPr/>
        </p:nvSpPr>
        <p:spPr>
          <a:xfrm>
            <a:off x="559781" y="589344"/>
            <a:ext cx="10520829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4000" dirty="0">
                <a:latin typeface="Comic Sans MS" panose="030F0702030302020204" pitchFamily="66" charset="0"/>
              </a:rPr>
              <a:t>Meistarklase rakstainās </a:t>
            </a:r>
            <a:r>
              <a:rPr lang="lv-LV" sz="4000" dirty="0" err="1">
                <a:latin typeface="Comic Sans MS" panose="030F0702030302020204" pitchFamily="66" charset="0"/>
              </a:rPr>
              <a:t>celu</a:t>
            </a:r>
            <a:r>
              <a:rPr lang="lv-LV" sz="4000" dirty="0">
                <a:latin typeface="Comic Sans MS" panose="030F0702030302020204" pitchFamily="66" charset="0"/>
              </a:rPr>
              <a:t> jostas aušanā </a:t>
            </a:r>
          </a:p>
          <a:p>
            <a:pPr algn="ctr"/>
            <a:r>
              <a:rPr lang="lv-LV" sz="2800" dirty="0">
                <a:latin typeface="Comic Sans MS" panose="030F0702030302020204" pitchFamily="66" charset="0"/>
              </a:rPr>
              <a:t>14.oktobrī</a:t>
            </a:r>
          </a:p>
        </p:txBody>
      </p:sp>
      <p:pic>
        <p:nvPicPr>
          <p:cNvPr id="3" name="Attēl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594" y="2136910"/>
            <a:ext cx="3347688" cy="4463583"/>
          </a:xfrm>
          <a:prstGeom prst="rect">
            <a:avLst/>
          </a:prstGeom>
        </p:spPr>
      </p:pic>
      <p:pic>
        <p:nvPicPr>
          <p:cNvPr id="4" name="Attēls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838" y="2136909"/>
            <a:ext cx="3406640" cy="4542187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29" y="2136910"/>
            <a:ext cx="3406640" cy="454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772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</TotalTime>
  <Words>235</Words>
  <Application>Microsoft Office PowerPoint</Application>
  <PresentationFormat>Widescreen</PresentationFormat>
  <Paragraphs>32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Comic Sans MS</vt:lpstr>
      <vt:lpstr>Office dizains</vt:lpstr>
      <vt:lpstr>Celu jostu aušanas tradīcijas saglabāšana Krāslavas novadā</vt:lpstr>
      <vt:lpstr>Projekta mērķi un uzdevumi:</vt:lpstr>
      <vt:lpstr>Projekta aktivitātes</vt:lpstr>
      <vt:lpstr>PowerPoint Presentation</vt:lpstr>
      <vt:lpstr>Meistarklase svītrainās celu jostas aušanā 14.septembrī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Noslēguma pasākums Indrā 2.decembrī  celu jostu ekspresizstāde meistardabnīcas Ziemassvētku noskaņās tekstila eglīšu parāde  ceļojošā izstāde būs apskatāma pagastos, kuru dalībnieces piedalījās projektā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Publicitāte:  www.kraslavasvestis.lv facebook «Laimīgi Indrā» ReTv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Celu jostu aušanas tradīcijas saglabāšana Krāslavas novadā</dc:title>
  <dc:creator>Sistēmas Windows lietotājs</dc:creator>
  <cp:lastModifiedBy>PC</cp:lastModifiedBy>
  <cp:revision>28</cp:revision>
  <dcterms:created xsi:type="dcterms:W3CDTF">2022-11-15T16:23:55Z</dcterms:created>
  <dcterms:modified xsi:type="dcterms:W3CDTF">2022-12-12T10:46:36Z</dcterms:modified>
</cp:coreProperties>
</file>