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06" r:id="rId2"/>
    <p:sldId id="285" r:id="rId3"/>
    <p:sldId id="294" r:id="rId4"/>
    <p:sldId id="265" r:id="rId5"/>
    <p:sldId id="267" r:id="rId6"/>
    <p:sldId id="270" r:id="rId7"/>
    <p:sldId id="297" r:id="rId8"/>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130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19BD5125-75E1-4C75-A4FF-51649498F772}" type="datetimeFigureOut">
              <a:rPr lang="lv-LV" smtClean="0"/>
              <a:t>06.12.2022</a:t>
            </a:fld>
            <a:endParaRPr lang="lv-LV"/>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81513"/>
            <a:ext cx="5486400" cy="3668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847138"/>
            <a:ext cx="2971800" cy="46672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847138"/>
            <a:ext cx="2971800" cy="466725"/>
          </a:xfrm>
          <a:prstGeom prst="rect">
            <a:avLst/>
          </a:prstGeom>
        </p:spPr>
        <p:txBody>
          <a:bodyPr vert="horz" lIns="91440" tIns="45720" rIns="91440" bIns="45720" rtlCol="0" anchor="b"/>
          <a:lstStyle>
            <a:lvl1pPr algn="r">
              <a:defRPr sz="1200"/>
            </a:lvl1pPr>
          </a:lstStyle>
          <a:p>
            <a:fld id="{C10F15A4-2762-4BF4-95C2-1261D3643FCD}" type="slidenum">
              <a:rPr lang="lv-LV" smtClean="0"/>
              <a:t>‹#›</a:t>
            </a:fld>
            <a:endParaRPr lang="lv-LV"/>
          </a:p>
        </p:txBody>
      </p:sp>
    </p:spTree>
    <p:extLst>
      <p:ext uri="{BB962C8B-B14F-4D97-AF65-F5344CB8AC3E}">
        <p14:creationId xmlns:p14="http://schemas.microsoft.com/office/powerpoint/2010/main" val="289243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C10F15A4-2762-4BF4-95C2-1261D3643FCD}" type="slidenum">
              <a:rPr lang="lv-LV" smtClean="0"/>
              <a:t>2</a:t>
            </a:fld>
            <a:endParaRPr lang="lv-LV"/>
          </a:p>
        </p:txBody>
      </p:sp>
    </p:spTree>
    <p:extLst>
      <p:ext uri="{BB962C8B-B14F-4D97-AF65-F5344CB8AC3E}">
        <p14:creationId xmlns:p14="http://schemas.microsoft.com/office/powerpoint/2010/main" val="5329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C10F15A4-2762-4BF4-95C2-1261D3643FCD}" type="slidenum">
              <a:rPr lang="lv-LV" smtClean="0"/>
              <a:t>3</a:t>
            </a:fld>
            <a:endParaRPr lang="lv-LV"/>
          </a:p>
        </p:txBody>
      </p:sp>
    </p:spTree>
    <p:extLst>
      <p:ext uri="{BB962C8B-B14F-4D97-AF65-F5344CB8AC3E}">
        <p14:creationId xmlns:p14="http://schemas.microsoft.com/office/powerpoint/2010/main" val="25200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C10F15A4-2762-4BF4-95C2-1261D3643FCD}" type="slidenum">
              <a:rPr lang="lv-LV" smtClean="0"/>
              <a:t>4</a:t>
            </a:fld>
            <a:endParaRPr lang="lv-LV"/>
          </a:p>
        </p:txBody>
      </p:sp>
    </p:spTree>
    <p:extLst>
      <p:ext uri="{BB962C8B-B14F-4D97-AF65-F5344CB8AC3E}">
        <p14:creationId xmlns:p14="http://schemas.microsoft.com/office/powerpoint/2010/main" val="282276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C10F15A4-2762-4BF4-95C2-1261D3643FCD}" type="slidenum">
              <a:rPr lang="lv-LV" smtClean="0"/>
              <a:t>5</a:t>
            </a:fld>
            <a:endParaRPr lang="lv-LV"/>
          </a:p>
        </p:txBody>
      </p:sp>
    </p:spTree>
    <p:extLst>
      <p:ext uri="{BB962C8B-B14F-4D97-AF65-F5344CB8AC3E}">
        <p14:creationId xmlns:p14="http://schemas.microsoft.com/office/powerpoint/2010/main" val="114381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C10F15A4-2762-4BF4-95C2-1261D3643FCD}" type="slidenum">
              <a:rPr lang="lv-LV" smtClean="0"/>
              <a:t>6</a:t>
            </a:fld>
            <a:endParaRPr lang="lv-LV"/>
          </a:p>
        </p:txBody>
      </p:sp>
    </p:spTree>
    <p:extLst>
      <p:ext uri="{BB962C8B-B14F-4D97-AF65-F5344CB8AC3E}">
        <p14:creationId xmlns:p14="http://schemas.microsoft.com/office/powerpoint/2010/main" val="735061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C10F15A4-2762-4BF4-95C2-1261D3643FCD}" type="slidenum">
              <a:rPr lang="lv-LV" smtClean="0"/>
              <a:t>7</a:t>
            </a:fld>
            <a:endParaRPr lang="lv-LV"/>
          </a:p>
        </p:txBody>
      </p:sp>
    </p:spTree>
    <p:extLst>
      <p:ext uri="{BB962C8B-B14F-4D97-AF65-F5344CB8AC3E}">
        <p14:creationId xmlns:p14="http://schemas.microsoft.com/office/powerpoint/2010/main" val="55393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lv-LV"/>
              <a:t>Rediģēt šablona virsraksta stilu</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FCFE807F-80C1-4CE1-A7B8-F312ADC001BD}"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396955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FCFE807F-80C1-4CE1-A7B8-F312ADC001BD}"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31479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FCFE807F-80C1-4CE1-A7B8-F312ADC001BD}"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132057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FCFE807F-80C1-4CE1-A7B8-F312ADC001BD}"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178337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lv-LV"/>
              <a:t>Rediģēt šablona virsraksta stilu</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FCFE807F-80C1-4CE1-A7B8-F312ADC001BD}" type="datetimeFigureOut">
              <a:rPr lang="en-GB" smtClean="0"/>
              <a:t>06/12/2022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203078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FCFE807F-80C1-4CE1-A7B8-F312ADC001BD}"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166737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Content Placeholder 3"/>
          <p:cNvSpPr>
            <a:spLocks noGrp="1"/>
          </p:cNvSpPr>
          <p:nvPr>
            <p:ph sz="half" idx="2"/>
          </p:nvPr>
        </p:nvSpPr>
        <p:spPr>
          <a:xfrm>
            <a:off x="629842" y="2505075"/>
            <a:ext cx="3868340"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Content Placeholder 5"/>
          <p:cNvSpPr>
            <a:spLocks noGrp="1"/>
          </p:cNvSpPr>
          <p:nvPr>
            <p:ph sz="quarter" idx="4"/>
          </p:nvPr>
        </p:nvSpPr>
        <p:spPr>
          <a:xfrm>
            <a:off x="4629150" y="2505075"/>
            <a:ext cx="3887391"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FCFE807F-80C1-4CE1-A7B8-F312ADC001BD}" type="datetimeFigureOut">
              <a:rPr lang="en-GB" smtClean="0"/>
              <a:t>06/12/2022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392422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FCFE807F-80C1-4CE1-A7B8-F312ADC001BD}" type="datetimeFigureOut">
              <a:rPr lang="en-GB" smtClean="0"/>
              <a:t>06/12/2022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3175002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E807F-80C1-4CE1-A7B8-F312ADC001BD}" type="datetimeFigureOut">
              <a:rPr lang="en-GB" smtClean="0"/>
              <a:t>06/12/2022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160487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lv-LV"/>
              <a:t>Rediģēt šablona virsraksta stilu</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FCFE807F-80C1-4CE1-A7B8-F312ADC001BD}"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348138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fld id="{FCFE807F-80C1-4CE1-A7B8-F312ADC001BD}" type="datetimeFigureOut">
              <a:rPr lang="en-GB" smtClean="0"/>
              <a:t>06/12/2022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9D7F14-517B-44A8-BAB5-C3270CBD0312}" type="slidenum">
              <a:rPr lang="en-GB" smtClean="0"/>
              <a:t>‹#›</a:t>
            </a:fld>
            <a:endParaRPr lang="en-GB"/>
          </a:p>
        </p:txBody>
      </p:sp>
    </p:spTree>
    <p:extLst>
      <p:ext uri="{BB962C8B-B14F-4D97-AF65-F5344CB8AC3E}">
        <p14:creationId xmlns:p14="http://schemas.microsoft.com/office/powerpoint/2010/main" val="1367974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E807F-80C1-4CE1-A7B8-F312ADC001BD}" type="datetimeFigureOut">
              <a:rPr lang="en-GB" smtClean="0"/>
              <a:t>06/12/2022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D7F14-517B-44A8-BAB5-C3270CBD0312}" type="slidenum">
              <a:rPr lang="en-GB" smtClean="0"/>
              <a:t>‹#›</a:t>
            </a:fld>
            <a:endParaRPr lang="en-GB"/>
          </a:p>
        </p:txBody>
      </p:sp>
    </p:spTree>
    <p:extLst>
      <p:ext uri="{BB962C8B-B14F-4D97-AF65-F5344CB8AC3E}">
        <p14:creationId xmlns:p14="http://schemas.microsoft.com/office/powerpoint/2010/main" val="1332702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hyperlink" Target="https://www.delfi.lv/kultura/news/music/luznavas-muiza-saksies-baltijas-dzeza-festivals-skiuna-dzezs-2022.d?id=54670002" TargetMode="External"/><Relationship Id="rId3" Type="http://schemas.openxmlformats.org/officeDocument/2006/relationships/image" Target="../media/image1.jpeg"/><Relationship Id="rId7" Type="http://schemas.openxmlformats.org/officeDocument/2006/relationships/hyperlink" Target="https://rezeknesnovads.lv/jau-saja-nedela-luznavas-muiza-skanes-baltijas-dzeza-festivals-skiuna-dzezs-202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luznavasmuiza.lv/jaunumi/params/post/4119360/jau-saja-nedela-luznavas-muiza-skanes-baltijas-dzeza-festivals-skiuna-dzezs" TargetMode="External"/><Relationship Id="rId5" Type="http://schemas.openxmlformats.org/officeDocument/2006/relationships/hyperlink" Target="http://www.luznavasmuiza.lv/notikumi/skiuna-dzezs/festivala-programma/" TargetMode="External"/><Relationship Id="rId10"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hyperlink" Target="http://www.jirmv.lv/index.php/2022/09/02/baltijas-dzeza-festivals-skiuna-dzez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2E74-6EEF-4895-A3A9-519CD88A85E0}"/>
              </a:ext>
            </a:extLst>
          </p:cNvPr>
          <p:cNvSpPr>
            <a:spLocks noGrp="1"/>
          </p:cNvSpPr>
          <p:nvPr>
            <p:ph type="title"/>
          </p:nvPr>
        </p:nvSpPr>
        <p:spPr/>
        <p:txBody>
          <a:bodyPr/>
          <a:lstStyle/>
          <a:p>
            <a:endParaRPr lang="lv-LV" dirty="0"/>
          </a:p>
        </p:txBody>
      </p:sp>
      <p:sp>
        <p:nvSpPr>
          <p:cNvPr id="3" name="Content Placeholder 2">
            <a:extLst>
              <a:ext uri="{FF2B5EF4-FFF2-40B4-BE49-F238E27FC236}">
                <a16:creationId xmlns:a16="http://schemas.microsoft.com/office/drawing/2014/main" id="{FBE62A00-5F8E-467D-86D6-F8B9875E191A}"/>
              </a:ext>
            </a:extLst>
          </p:cNvPr>
          <p:cNvSpPr>
            <a:spLocks noGrp="1"/>
          </p:cNvSpPr>
          <p:nvPr>
            <p:ph idx="1"/>
          </p:nvPr>
        </p:nvSpPr>
        <p:spPr/>
        <p:txBody>
          <a:bodyPr/>
          <a:lstStyle/>
          <a:p>
            <a:endParaRPr lang="lv-LV"/>
          </a:p>
        </p:txBody>
      </p:sp>
      <p:pic>
        <p:nvPicPr>
          <p:cNvPr id="4" name="Attēls 3">
            <a:extLst>
              <a:ext uri="{FF2B5EF4-FFF2-40B4-BE49-F238E27FC236}">
                <a16:creationId xmlns:a16="http://schemas.microsoft.com/office/drawing/2014/main" id="{3FBC5410-FDF1-4A7B-9AC5-4049E3FC62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63"/>
          <a:stretch/>
        </p:blipFill>
        <p:spPr>
          <a:xfrm>
            <a:off x="-20305" y="-37600"/>
            <a:ext cx="9164304" cy="6895600"/>
          </a:xfrm>
          <a:prstGeom prst="rect">
            <a:avLst/>
          </a:prstGeom>
        </p:spPr>
      </p:pic>
      <p:sp>
        <p:nvSpPr>
          <p:cNvPr id="7" name="Rectangle 6">
            <a:extLst>
              <a:ext uri="{FF2B5EF4-FFF2-40B4-BE49-F238E27FC236}">
                <a16:creationId xmlns:a16="http://schemas.microsoft.com/office/drawing/2014/main" id="{1A0D80F5-9F54-489A-9A34-EF396C5CDE3D}"/>
              </a:ext>
            </a:extLst>
          </p:cNvPr>
          <p:cNvSpPr/>
          <p:nvPr/>
        </p:nvSpPr>
        <p:spPr>
          <a:xfrm>
            <a:off x="4625761" y="952901"/>
            <a:ext cx="4518238" cy="3231654"/>
          </a:xfrm>
          <a:prstGeom prst="rect">
            <a:avLst/>
          </a:prstGeom>
        </p:spPr>
        <p:txBody>
          <a:bodyPr wrap="square">
            <a:spAutoFit/>
          </a:bodyPr>
          <a:lstStyle/>
          <a:p>
            <a:endParaRPr lang="lv-LV" sz="2000" b="1" dirty="0">
              <a:solidFill>
                <a:schemeClr val="accent1">
                  <a:lumMod val="50000"/>
                </a:schemeClr>
              </a:solidFill>
            </a:endParaRPr>
          </a:p>
          <a:p>
            <a:pPr indent="-6985" algn="ctr"/>
            <a:r>
              <a:rPr lang="lv-LV" sz="2800" b="1" i="0" dirty="0">
                <a:solidFill>
                  <a:schemeClr val="accent1">
                    <a:lumMod val="50000"/>
                  </a:schemeClr>
                </a:solidFill>
                <a:effectLst/>
              </a:rPr>
              <a:t>Latvijas valsts mežu un </a:t>
            </a:r>
          </a:p>
          <a:p>
            <a:pPr indent="-6985" algn="ctr"/>
            <a:r>
              <a:rPr lang="lv-LV" sz="2800" b="1" i="0" dirty="0">
                <a:solidFill>
                  <a:schemeClr val="accent1">
                    <a:lumMod val="50000"/>
                  </a:schemeClr>
                </a:solidFill>
                <a:effectLst/>
              </a:rPr>
              <a:t>Valsts </a:t>
            </a:r>
            <a:r>
              <a:rPr lang="lv-LV" sz="2800" b="1" i="0" dirty="0" err="1">
                <a:solidFill>
                  <a:schemeClr val="accent1">
                    <a:lumMod val="50000"/>
                  </a:schemeClr>
                </a:solidFill>
                <a:effectLst/>
              </a:rPr>
              <a:t>kultūrkapitāla</a:t>
            </a:r>
            <a:r>
              <a:rPr lang="lv-LV" sz="2800" b="1" i="0" dirty="0">
                <a:solidFill>
                  <a:schemeClr val="accent1">
                    <a:lumMod val="50000"/>
                  </a:schemeClr>
                </a:solidFill>
                <a:effectLst/>
              </a:rPr>
              <a:t> fonda </a:t>
            </a:r>
          </a:p>
          <a:p>
            <a:pPr indent="-6985" algn="ctr"/>
            <a:r>
              <a:rPr lang="lv-LV" sz="2800" b="1" dirty="0">
                <a:solidFill>
                  <a:schemeClr val="accent1">
                    <a:lumMod val="50000"/>
                  </a:schemeClr>
                </a:solidFill>
                <a:effectLst/>
                <a:ea typeface="Times New Roman" panose="02020603050405020304" pitchFamily="18" charset="0"/>
              </a:rPr>
              <a:t>LATGALES KULTŪRAS PROGRAMMA 2022</a:t>
            </a:r>
            <a:endParaRPr lang="lv-LV" sz="2800" dirty="0">
              <a:solidFill>
                <a:schemeClr val="accent1">
                  <a:lumMod val="50000"/>
                </a:schemeClr>
              </a:solidFill>
              <a:effectLst/>
              <a:ea typeface="Times New Roman" panose="02020603050405020304" pitchFamily="18" charset="0"/>
            </a:endParaRPr>
          </a:p>
          <a:p>
            <a:pPr algn="ctr"/>
            <a:br>
              <a:rPr lang="lv-LV" sz="2400" b="1" dirty="0">
                <a:solidFill>
                  <a:schemeClr val="accent1">
                    <a:lumMod val="50000"/>
                  </a:schemeClr>
                </a:solidFill>
                <a:latin typeface="Arial Black" panose="020B0A04020102020204" pitchFamily="34" charset="0"/>
              </a:rPr>
            </a:br>
            <a:endParaRPr lang="lv-LV" sz="2400" b="1" dirty="0">
              <a:solidFill>
                <a:schemeClr val="accent1">
                  <a:lumMod val="50000"/>
                </a:schemeClr>
              </a:solidFill>
              <a:latin typeface="Arial Black" panose="020B0A04020102020204" pitchFamily="34" charset="0"/>
            </a:endParaRPr>
          </a:p>
          <a:p>
            <a:pPr algn="ctr"/>
            <a:endParaRPr lang="lv-LV" sz="2400" b="1" dirty="0">
              <a:solidFill>
                <a:schemeClr val="accent1">
                  <a:lumMod val="50000"/>
                </a:schemeClr>
              </a:solidFill>
              <a:latin typeface="Arial Black" panose="020B0A04020102020204" pitchFamily="34" charset="0"/>
            </a:endParaRPr>
          </a:p>
        </p:txBody>
      </p:sp>
      <p:sp>
        <p:nvSpPr>
          <p:cNvPr id="9" name="Rectangle 8">
            <a:extLst>
              <a:ext uri="{FF2B5EF4-FFF2-40B4-BE49-F238E27FC236}">
                <a16:creationId xmlns:a16="http://schemas.microsoft.com/office/drawing/2014/main" id="{F2C73AA8-CDC9-4661-B0A8-615340F21163}"/>
              </a:ext>
            </a:extLst>
          </p:cNvPr>
          <p:cNvSpPr/>
          <p:nvPr/>
        </p:nvSpPr>
        <p:spPr>
          <a:xfrm>
            <a:off x="628651" y="3330342"/>
            <a:ext cx="7886700" cy="2431435"/>
          </a:xfrm>
          <a:prstGeom prst="rect">
            <a:avLst/>
          </a:prstGeom>
        </p:spPr>
        <p:txBody>
          <a:bodyPr wrap="square">
            <a:spAutoFit/>
          </a:bodyPr>
          <a:lstStyle/>
          <a:p>
            <a:pPr algn="ctr"/>
            <a:endParaRPr lang="lv-LV" sz="2800" b="1" dirty="0"/>
          </a:p>
          <a:p>
            <a:pPr algn="ctr"/>
            <a:r>
              <a:rPr lang="lv-LV" sz="3600" b="1" dirty="0">
                <a:solidFill>
                  <a:schemeClr val="accent1">
                    <a:lumMod val="50000"/>
                  </a:schemeClr>
                </a:solidFill>
              </a:rPr>
              <a:t>PROJEKTS</a:t>
            </a:r>
          </a:p>
          <a:p>
            <a:pPr algn="ctr"/>
            <a:r>
              <a:rPr lang="lv-LV" sz="3600" b="1" dirty="0">
                <a:solidFill>
                  <a:schemeClr val="accent1">
                    <a:lumMod val="50000"/>
                  </a:schemeClr>
                </a:solidFill>
              </a:rPr>
              <a:t>Baltijas džeza festivāls </a:t>
            </a:r>
          </a:p>
          <a:p>
            <a:pPr algn="ctr"/>
            <a:r>
              <a:rPr lang="lv-LV" sz="3600" b="1" dirty="0">
                <a:solidFill>
                  <a:schemeClr val="accent1">
                    <a:lumMod val="50000"/>
                  </a:schemeClr>
                </a:solidFill>
              </a:rPr>
              <a:t>«SKIUŅA DŽEZS 2022»</a:t>
            </a:r>
            <a:br>
              <a:rPr lang="lv-LV" b="1" dirty="0"/>
            </a:br>
            <a:r>
              <a:rPr lang="lv-LV" sz="1600" b="1" dirty="0"/>
              <a:t>                                                                                                                                          </a:t>
            </a:r>
            <a:endParaRPr lang="lv-LV" sz="1600" dirty="0"/>
          </a:p>
        </p:txBody>
      </p:sp>
      <p:pic>
        <p:nvPicPr>
          <p:cNvPr id="1032" name="Picture 8">
            <a:extLst>
              <a:ext uri="{FF2B5EF4-FFF2-40B4-BE49-F238E27FC236}">
                <a16:creationId xmlns:a16="http://schemas.microsoft.com/office/drawing/2014/main" id="{6C867035-96AA-E20F-9B77-8B15A2606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93" y="1417559"/>
            <a:ext cx="4706663" cy="1588499"/>
          </a:xfrm>
          <a:prstGeom prst="rect">
            <a:avLst/>
          </a:prstGeom>
          <a:noFill/>
          <a:extLst>
            <a:ext uri="{909E8E84-426E-40DD-AFC4-6F175D3DCCD1}">
              <a14:hiddenFill xmlns:a14="http://schemas.microsoft.com/office/drawing/2010/main">
                <a:solidFill>
                  <a:srgbClr val="FFFFFF"/>
                </a:solidFill>
              </a14:hiddenFill>
            </a:ext>
          </a:extLst>
        </p:spPr>
      </p:pic>
      <p:pic>
        <p:nvPicPr>
          <p:cNvPr id="15" name="Attēls 6">
            <a:extLst>
              <a:ext uri="{FF2B5EF4-FFF2-40B4-BE49-F238E27FC236}">
                <a16:creationId xmlns:a16="http://schemas.microsoft.com/office/drawing/2014/main" id="{3358C004-9741-EF4D-99D9-911E5755F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736" y="354109"/>
            <a:ext cx="1222873" cy="1222873"/>
          </a:xfrm>
          <a:prstGeom prst="rect">
            <a:avLst/>
          </a:prstGeom>
        </p:spPr>
      </p:pic>
    </p:spTree>
    <p:extLst>
      <p:ext uri="{BB962C8B-B14F-4D97-AF65-F5344CB8AC3E}">
        <p14:creationId xmlns:p14="http://schemas.microsoft.com/office/powerpoint/2010/main" val="211245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rotWithShape="1">
          <a:blip r:embed="rId3" cstate="print">
            <a:extLst>
              <a:ext uri="{28A0092B-C50C-407E-A947-70E740481C1C}">
                <a14:useLocalDpi xmlns:a14="http://schemas.microsoft.com/office/drawing/2010/main" val="0"/>
              </a:ext>
            </a:extLst>
          </a:blip>
          <a:srcRect l="4363"/>
          <a:stretch/>
        </p:blipFill>
        <p:spPr>
          <a:xfrm>
            <a:off x="-49726" y="-67377"/>
            <a:ext cx="9203878" cy="6925377"/>
          </a:xfrm>
          <a:prstGeom prst="rect">
            <a:avLst/>
          </a:prstGeom>
        </p:spPr>
      </p:pic>
      <p:sp>
        <p:nvSpPr>
          <p:cNvPr id="2" name="Virsraksts 1"/>
          <p:cNvSpPr>
            <a:spLocks noGrp="1"/>
          </p:cNvSpPr>
          <p:nvPr>
            <p:ph type="title"/>
          </p:nvPr>
        </p:nvSpPr>
        <p:spPr>
          <a:xfrm>
            <a:off x="1385632" y="214260"/>
            <a:ext cx="7645532" cy="1096138"/>
          </a:xfrm>
        </p:spPr>
        <p:txBody>
          <a:bodyPr>
            <a:normAutofit fontScale="90000"/>
          </a:bodyPr>
          <a:lstStyle/>
          <a:p>
            <a:pPr algn="ctr"/>
            <a:r>
              <a:rPr lang="lv-LV" sz="3200" b="1" dirty="0">
                <a:cs typeface="Times New Roman" panose="02020603050405020304" pitchFamily="18" charset="0"/>
              </a:rPr>
              <a:t>      </a:t>
            </a:r>
            <a:br>
              <a:rPr lang="lv-LV" sz="3200" b="1" dirty="0">
                <a:cs typeface="Times New Roman" panose="02020603050405020304" pitchFamily="18" charset="0"/>
              </a:rPr>
            </a:br>
            <a:r>
              <a:rPr lang="lv-LV" sz="3100" b="1" dirty="0">
                <a:solidFill>
                  <a:schemeClr val="accent1">
                    <a:lumMod val="50000"/>
                  </a:schemeClr>
                </a:solidFill>
                <a:latin typeface="+mn-lt"/>
              </a:rPr>
              <a:t>Projekta realizēšanas laiks, vieta, mērķauditorija </a:t>
            </a:r>
            <a:br>
              <a:rPr lang="lv-LV" sz="2400" dirty="0"/>
            </a:br>
            <a:endParaRPr lang="en-GB" sz="3100" b="1" dirty="0">
              <a:latin typeface="+mn-lt"/>
            </a:endParaRPr>
          </a:p>
        </p:txBody>
      </p:sp>
      <p:sp>
        <p:nvSpPr>
          <p:cNvPr id="3" name="Satura vietturis 2"/>
          <p:cNvSpPr>
            <a:spLocks noGrp="1"/>
          </p:cNvSpPr>
          <p:nvPr>
            <p:ph idx="1"/>
          </p:nvPr>
        </p:nvSpPr>
        <p:spPr>
          <a:xfrm>
            <a:off x="336884" y="1205419"/>
            <a:ext cx="4687503" cy="5500179"/>
          </a:xfrm>
        </p:spPr>
        <p:txBody>
          <a:bodyPr>
            <a:normAutofit lnSpcReduction="10000"/>
          </a:bodyPr>
          <a:lstStyle/>
          <a:p>
            <a:pPr marL="0" indent="0">
              <a:buNone/>
            </a:pPr>
            <a:endParaRPr lang="lv-LV" sz="2600" b="1" dirty="0"/>
          </a:p>
          <a:p>
            <a:r>
              <a:rPr lang="lv-LV" dirty="0">
                <a:solidFill>
                  <a:schemeClr val="accent1">
                    <a:lumMod val="50000"/>
                  </a:schemeClr>
                </a:solidFill>
              </a:rPr>
              <a:t>Projekta laiks: 2022.gada 2.maijs – 2022.gada 31.oktobris</a:t>
            </a:r>
          </a:p>
          <a:p>
            <a:r>
              <a:rPr lang="lv-LV" dirty="0">
                <a:solidFill>
                  <a:schemeClr val="accent1">
                    <a:lumMod val="50000"/>
                  </a:schemeClr>
                </a:solidFill>
              </a:rPr>
              <a:t>Festivāla laiks 24.-27.08. 2022.</a:t>
            </a:r>
          </a:p>
          <a:p>
            <a:r>
              <a:rPr lang="lv-LV" dirty="0">
                <a:solidFill>
                  <a:schemeClr val="accent1">
                    <a:lumMod val="50000"/>
                  </a:schemeClr>
                </a:solidFill>
              </a:rPr>
              <a:t>Vieta: Lūznavas muiža</a:t>
            </a:r>
          </a:p>
          <a:p>
            <a:r>
              <a:rPr lang="lv-LV" dirty="0">
                <a:solidFill>
                  <a:schemeClr val="accent1">
                    <a:lumMod val="50000"/>
                  </a:schemeClr>
                </a:solidFill>
              </a:rPr>
              <a:t>Tiešā mērķauditorija: 32 topošie mūziķi, 7 pasniedzēji, 7 mūzikas grupas un apvienības no trim Baltijas valstīm (45 mūziķi), apmeklētāju skaits</a:t>
            </a:r>
            <a:endParaRPr lang="lv-LV" sz="2100" dirty="0">
              <a:solidFill>
                <a:schemeClr val="accent1">
                  <a:lumMod val="50000"/>
                </a:schemeClr>
              </a:solidFill>
            </a:endParaRPr>
          </a:p>
          <a:p>
            <a:endParaRPr lang="lv-LV" sz="2200" dirty="0"/>
          </a:p>
          <a:p>
            <a:pPr algn="just"/>
            <a:endParaRPr lang="lv-LV" sz="2600" dirty="0"/>
          </a:p>
          <a:p>
            <a:pPr algn="just"/>
            <a:endParaRPr lang="lv-LV" sz="2600" dirty="0"/>
          </a:p>
          <a:p>
            <a:endParaRPr lang="en-US" dirty="0">
              <a:latin typeface="+mj-lt"/>
            </a:endParaRPr>
          </a:p>
        </p:txBody>
      </p:sp>
      <p:pic>
        <p:nvPicPr>
          <p:cNvPr id="6" name="Attēls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36" y="-67377"/>
            <a:ext cx="1272796" cy="1272796"/>
          </a:xfrm>
          <a:prstGeom prst="rect">
            <a:avLst/>
          </a:prstGeom>
        </p:spPr>
      </p:pic>
      <p:pic>
        <p:nvPicPr>
          <p:cNvPr id="7" name="Picture 6">
            <a:extLst>
              <a:ext uri="{FF2B5EF4-FFF2-40B4-BE49-F238E27FC236}">
                <a16:creationId xmlns:a16="http://schemas.microsoft.com/office/drawing/2014/main" id="{5AE3C928-09A0-23D8-D53B-FB72585C5A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4387" y="1310398"/>
            <a:ext cx="3615082" cy="5119085"/>
          </a:xfrm>
          <a:prstGeom prst="rect">
            <a:avLst/>
          </a:prstGeom>
        </p:spPr>
      </p:pic>
    </p:spTree>
    <p:extLst>
      <p:ext uri="{BB962C8B-B14F-4D97-AF65-F5344CB8AC3E}">
        <p14:creationId xmlns:p14="http://schemas.microsoft.com/office/powerpoint/2010/main" val="76529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rotWithShape="1">
          <a:blip r:embed="rId3" cstate="print">
            <a:extLst>
              <a:ext uri="{28A0092B-C50C-407E-A947-70E740481C1C}">
                <a14:useLocalDpi xmlns:a14="http://schemas.microsoft.com/office/drawing/2010/main" val="0"/>
              </a:ext>
            </a:extLst>
          </a:blip>
          <a:srcRect l="4363"/>
          <a:stretch/>
        </p:blipFill>
        <p:spPr>
          <a:xfrm>
            <a:off x="-20304" y="-26093"/>
            <a:ext cx="9164304" cy="6895600"/>
          </a:xfrm>
          <a:prstGeom prst="rect">
            <a:avLst/>
          </a:prstGeom>
        </p:spPr>
      </p:pic>
      <p:sp>
        <p:nvSpPr>
          <p:cNvPr id="2" name="Virsraksts 1"/>
          <p:cNvSpPr>
            <a:spLocks noGrp="1"/>
          </p:cNvSpPr>
          <p:nvPr>
            <p:ph type="title"/>
          </p:nvPr>
        </p:nvSpPr>
        <p:spPr>
          <a:xfrm>
            <a:off x="1741738" y="357809"/>
            <a:ext cx="6773612" cy="696292"/>
          </a:xfrm>
        </p:spPr>
        <p:txBody>
          <a:bodyPr>
            <a:normAutofit/>
          </a:bodyPr>
          <a:lstStyle/>
          <a:p>
            <a:r>
              <a:rPr lang="lv-LV" sz="2800" b="1" dirty="0">
                <a:latin typeface="+mn-lt"/>
              </a:rPr>
              <a:t>           PROJEKTA  MĒRĶI</a:t>
            </a:r>
            <a:endParaRPr lang="en-GB" sz="2800" b="1" dirty="0">
              <a:latin typeface="+mn-lt"/>
            </a:endParaRPr>
          </a:p>
        </p:txBody>
      </p:sp>
      <p:sp>
        <p:nvSpPr>
          <p:cNvPr id="3" name="Satura vietturis 2"/>
          <p:cNvSpPr>
            <a:spLocks noGrp="1"/>
          </p:cNvSpPr>
          <p:nvPr>
            <p:ph idx="1"/>
          </p:nvPr>
        </p:nvSpPr>
        <p:spPr>
          <a:xfrm>
            <a:off x="163630" y="1135780"/>
            <a:ext cx="8239226" cy="4408371"/>
          </a:xfrm>
        </p:spPr>
        <p:txBody>
          <a:bodyPr>
            <a:normAutofit fontScale="92500" lnSpcReduction="20000"/>
          </a:bodyPr>
          <a:lstStyle/>
          <a:p>
            <a:pPr marL="0" indent="0">
              <a:buNone/>
            </a:pPr>
            <a:r>
              <a:rPr lang="lv-LV" b="1" dirty="0">
                <a:latin typeface="Times New Roman" panose="02020603050405020304" pitchFamily="18" charset="0"/>
                <a:cs typeface="Times New Roman" panose="02020603050405020304" pitchFamily="18" charset="0"/>
              </a:rPr>
              <a:t>       </a:t>
            </a:r>
          </a:p>
          <a:p>
            <a:r>
              <a:rPr lang="lv-LV" b="1" dirty="0"/>
              <a:t>Ilgtermiņa mērķis</a:t>
            </a:r>
            <a:r>
              <a:rPr lang="lv-LV" dirty="0"/>
              <a:t>: Veicināt starptautiska kultūras norišu pieejamību sabiedrībai Latgales reģionā, atbalstot Latvijas profesionālo mūzikas apvienību koncertdarbību un iepazīstinot sabiedrību ar </a:t>
            </a:r>
            <a:r>
              <a:rPr lang="lv-LV" i="1" dirty="0"/>
              <a:t>džeza</a:t>
            </a:r>
            <a:r>
              <a:rPr lang="lv-LV" dirty="0"/>
              <a:t> kultūru,   audzinot aizvien vairāk šī unikālā mūzikas žanra baudītāju.</a:t>
            </a:r>
          </a:p>
          <a:p>
            <a:r>
              <a:rPr lang="lv-LV" b="1" dirty="0"/>
              <a:t>Īstermiņa mērķis:</a:t>
            </a:r>
            <a:r>
              <a:rPr lang="lv-LV" dirty="0"/>
              <a:t> Organizēt Baltijas džeza festivālu “ŠKIUŅA DZEZS 2022”                                                                                        Lūznavas muižā,                                                                                                      veicinot Latgales jauniešu                                                       iesaisti projekta aktivitātēs                                                          kultūrizglītības un radošos                                                     procesu jomās.</a:t>
            </a:r>
          </a:p>
          <a:p>
            <a:pPr marL="0" indent="0">
              <a:buNone/>
            </a:pPr>
            <a:endParaRPr lang="lv-LV" sz="5000" dirty="0">
              <a:cs typeface="Times New Roman" panose="02020603050405020304" pitchFamily="18" charset="0"/>
            </a:endParaRPr>
          </a:p>
        </p:txBody>
      </p:sp>
      <p:pic>
        <p:nvPicPr>
          <p:cNvPr id="6" name="Attēls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42" y="101600"/>
            <a:ext cx="1272796" cy="1272796"/>
          </a:xfrm>
          <a:prstGeom prst="rect">
            <a:avLst/>
          </a:prstGeom>
        </p:spPr>
      </p:pic>
      <p:pic>
        <p:nvPicPr>
          <p:cNvPr id="3076" name="Picture 4">
            <a:extLst>
              <a:ext uri="{FF2B5EF4-FFF2-40B4-BE49-F238E27FC236}">
                <a16:creationId xmlns:a16="http://schemas.microsoft.com/office/drawing/2014/main" id="{ECE80D48-A360-DB61-E89E-3060E68B7D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9836" y="3422844"/>
            <a:ext cx="2101466" cy="31554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EFA7E3B-FC59-03F7-8DA1-90F823399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8370" y="3429000"/>
            <a:ext cx="2101466" cy="315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1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rotWithShape="1">
          <a:blip r:embed="rId3" cstate="print">
            <a:extLst>
              <a:ext uri="{28A0092B-C50C-407E-A947-70E740481C1C}">
                <a14:useLocalDpi xmlns:a14="http://schemas.microsoft.com/office/drawing/2010/main" val="0"/>
              </a:ext>
            </a:extLst>
          </a:blip>
          <a:srcRect l="4363"/>
          <a:stretch/>
        </p:blipFill>
        <p:spPr>
          <a:xfrm>
            <a:off x="-62706" y="0"/>
            <a:ext cx="9164304" cy="6895600"/>
          </a:xfrm>
          <a:prstGeom prst="rect">
            <a:avLst/>
          </a:prstGeom>
        </p:spPr>
      </p:pic>
      <p:sp>
        <p:nvSpPr>
          <p:cNvPr id="2" name="Virsraksts 1"/>
          <p:cNvSpPr>
            <a:spLocks noGrp="1"/>
          </p:cNvSpPr>
          <p:nvPr>
            <p:ph type="title"/>
          </p:nvPr>
        </p:nvSpPr>
        <p:spPr>
          <a:xfrm>
            <a:off x="2533158" y="-1213566"/>
            <a:ext cx="3657600" cy="510242"/>
          </a:xfrm>
        </p:spPr>
        <p:txBody>
          <a:bodyPr>
            <a:normAutofit fontScale="90000"/>
          </a:bodyPr>
          <a:lstStyle/>
          <a:p>
            <a:r>
              <a:rPr lang="lv-LV" dirty="0"/>
              <a:t>                    </a:t>
            </a:r>
            <a:endParaRPr lang="en-GB" dirty="0"/>
          </a:p>
        </p:txBody>
      </p:sp>
      <p:sp>
        <p:nvSpPr>
          <p:cNvPr id="6" name="Content Placeholder 5">
            <a:extLst>
              <a:ext uri="{FF2B5EF4-FFF2-40B4-BE49-F238E27FC236}">
                <a16:creationId xmlns:a16="http://schemas.microsoft.com/office/drawing/2014/main" id="{0F5EECDD-7245-8C07-14D2-2F6D1B22FB10}"/>
              </a:ext>
            </a:extLst>
          </p:cNvPr>
          <p:cNvSpPr>
            <a:spLocks noGrp="1"/>
          </p:cNvSpPr>
          <p:nvPr>
            <p:ph idx="1"/>
          </p:nvPr>
        </p:nvSpPr>
        <p:spPr>
          <a:xfrm>
            <a:off x="3811603" y="616017"/>
            <a:ext cx="4687503" cy="6155507"/>
          </a:xfrm>
        </p:spPr>
        <p:txBody>
          <a:bodyPr>
            <a:normAutofit fontScale="92500" lnSpcReduction="20000"/>
          </a:bodyPr>
          <a:lstStyle/>
          <a:p>
            <a:pPr marL="0" indent="0">
              <a:buNone/>
            </a:pPr>
            <a:r>
              <a:rPr lang="lv-LV" b="1" dirty="0">
                <a:solidFill>
                  <a:schemeClr val="accent1">
                    <a:lumMod val="50000"/>
                  </a:schemeClr>
                </a:solidFill>
              </a:rPr>
              <a:t>M</a:t>
            </a:r>
            <a:r>
              <a:rPr lang="lv-LV" b="1" i="0" dirty="0">
                <a:solidFill>
                  <a:schemeClr val="accent1">
                    <a:lumMod val="50000"/>
                  </a:schemeClr>
                </a:solidFill>
                <a:effectLst/>
              </a:rPr>
              <a:t>eistarklašu vadītāji: </a:t>
            </a:r>
          </a:p>
          <a:p>
            <a:pPr marL="0" indent="0">
              <a:buNone/>
            </a:pPr>
            <a:r>
              <a:rPr lang="lv-LV" b="0" i="0" dirty="0">
                <a:solidFill>
                  <a:srgbClr val="666666"/>
                </a:solidFill>
                <a:effectLst/>
              </a:rPr>
              <a:t> </a:t>
            </a:r>
            <a:r>
              <a:rPr lang="lv-LV" b="0" i="0" dirty="0">
                <a:solidFill>
                  <a:schemeClr val="accent1">
                    <a:lumMod val="50000"/>
                  </a:schemeClr>
                </a:solidFill>
                <a:effectLst/>
              </a:rPr>
              <a:t>Linda </a:t>
            </a:r>
            <a:r>
              <a:rPr lang="lv-LV" b="0" i="0" dirty="0" err="1">
                <a:solidFill>
                  <a:schemeClr val="accent1">
                    <a:lumMod val="50000"/>
                  </a:schemeClr>
                </a:solidFill>
                <a:effectLst/>
              </a:rPr>
              <a:t>Kantere</a:t>
            </a:r>
            <a:r>
              <a:rPr lang="lv-LV" b="0" i="0" dirty="0">
                <a:solidFill>
                  <a:schemeClr val="accent1">
                    <a:lumMod val="50000"/>
                  </a:schemeClr>
                </a:solidFill>
                <a:effectLst/>
              </a:rPr>
              <a:t> (vokāls, ansamblis, improvizācija/Igaunija) </a:t>
            </a:r>
          </a:p>
          <a:p>
            <a:pPr marL="0" indent="0">
              <a:buNone/>
            </a:pPr>
            <a:r>
              <a:rPr lang="lv-LV" b="0" i="0" dirty="0">
                <a:solidFill>
                  <a:schemeClr val="accent1">
                    <a:lumMod val="50000"/>
                  </a:schemeClr>
                </a:solidFill>
                <a:effectLst/>
              </a:rPr>
              <a:t>Artūrs </a:t>
            </a:r>
            <a:r>
              <a:rPr lang="lv-LV" b="0" i="0" dirty="0" err="1">
                <a:solidFill>
                  <a:schemeClr val="accent1">
                    <a:lumMod val="50000"/>
                  </a:schemeClr>
                </a:solidFill>
                <a:effectLst/>
              </a:rPr>
              <a:t>Kutepovs</a:t>
            </a:r>
            <a:r>
              <a:rPr lang="lv-LV" b="0" i="0" dirty="0">
                <a:solidFill>
                  <a:schemeClr val="accent1">
                    <a:lumMod val="50000"/>
                  </a:schemeClr>
                </a:solidFill>
                <a:effectLst/>
              </a:rPr>
              <a:t> (ģitāra, ansamblis, improvizācija/Latvija) </a:t>
            </a:r>
          </a:p>
          <a:p>
            <a:pPr marL="0" indent="0">
              <a:buNone/>
            </a:pPr>
            <a:r>
              <a:rPr lang="lv-LV" b="0" i="0" dirty="0">
                <a:solidFill>
                  <a:schemeClr val="accent1">
                    <a:lumMod val="50000"/>
                  </a:schemeClr>
                </a:solidFill>
                <a:effectLst/>
              </a:rPr>
              <a:t>Viktors </a:t>
            </a:r>
            <a:r>
              <a:rPr lang="lv-LV" b="0" i="0" dirty="0" err="1">
                <a:solidFill>
                  <a:schemeClr val="accent1">
                    <a:lumMod val="50000"/>
                  </a:schemeClr>
                </a:solidFill>
                <a:effectLst/>
              </a:rPr>
              <a:t>Ritovs</a:t>
            </a:r>
            <a:r>
              <a:rPr lang="lv-LV" b="0" i="0" dirty="0">
                <a:solidFill>
                  <a:schemeClr val="accent1">
                    <a:lumMod val="50000"/>
                  </a:schemeClr>
                </a:solidFill>
                <a:effectLst/>
              </a:rPr>
              <a:t> (</a:t>
            </a:r>
            <a:r>
              <a:rPr lang="lv-LV" b="0" i="0" dirty="0" err="1">
                <a:solidFill>
                  <a:schemeClr val="accent1">
                    <a:lumMod val="50000"/>
                  </a:schemeClr>
                </a:solidFill>
                <a:effectLst/>
              </a:rPr>
              <a:t>taustiņinstrumenti</a:t>
            </a:r>
            <a:r>
              <a:rPr lang="lv-LV" b="0" i="0" dirty="0">
                <a:solidFill>
                  <a:schemeClr val="accent1">
                    <a:lumMod val="50000"/>
                  </a:schemeClr>
                </a:solidFill>
                <a:effectLst/>
              </a:rPr>
              <a:t>, ansamblis, </a:t>
            </a:r>
            <a:r>
              <a:rPr lang="lv-LV" b="0" i="0" dirty="0" err="1">
                <a:solidFill>
                  <a:schemeClr val="accent1">
                    <a:lumMod val="50000"/>
                  </a:schemeClr>
                </a:solidFill>
                <a:effectLst/>
              </a:rPr>
              <a:t>imrpovizācija</a:t>
            </a:r>
            <a:r>
              <a:rPr lang="lv-LV" b="0" i="0" dirty="0">
                <a:solidFill>
                  <a:schemeClr val="accent1">
                    <a:lumMod val="50000"/>
                  </a:schemeClr>
                </a:solidFill>
                <a:effectLst/>
              </a:rPr>
              <a:t>/Latvija)</a:t>
            </a:r>
          </a:p>
          <a:p>
            <a:pPr marL="0" indent="0">
              <a:buNone/>
            </a:pPr>
            <a:r>
              <a:rPr lang="lv-LV" b="0" i="0" dirty="0">
                <a:solidFill>
                  <a:schemeClr val="accent1">
                    <a:lumMod val="50000"/>
                  </a:schemeClr>
                </a:solidFill>
                <a:effectLst/>
              </a:rPr>
              <a:t> Artis </a:t>
            </a:r>
            <a:r>
              <a:rPr lang="lv-LV" b="0" i="0" dirty="0" err="1">
                <a:solidFill>
                  <a:schemeClr val="accent1">
                    <a:lumMod val="50000"/>
                  </a:schemeClr>
                </a:solidFill>
                <a:effectLst/>
              </a:rPr>
              <a:t>Orubs</a:t>
            </a:r>
            <a:r>
              <a:rPr lang="lv-LV" b="0" i="0" dirty="0">
                <a:solidFill>
                  <a:schemeClr val="accent1">
                    <a:lumMod val="50000"/>
                  </a:schemeClr>
                </a:solidFill>
                <a:effectLst/>
              </a:rPr>
              <a:t> (sitamie instrumenti, ansamblis, improvizācija/Latvija)</a:t>
            </a:r>
          </a:p>
          <a:p>
            <a:pPr marL="0" indent="0">
              <a:buNone/>
            </a:pPr>
            <a:r>
              <a:rPr lang="lv-LV" b="0" i="0" dirty="0">
                <a:solidFill>
                  <a:schemeClr val="accent1">
                    <a:lumMod val="50000"/>
                  </a:schemeClr>
                </a:solidFill>
                <a:effectLst/>
              </a:rPr>
              <a:t> </a:t>
            </a:r>
            <a:r>
              <a:rPr lang="lv-LV" b="0" i="0" dirty="0" err="1">
                <a:solidFill>
                  <a:schemeClr val="accent1">
                    <a:lumMod val="50000"/>
                  </a:schemeClr>
                </a:solidFill>
                <a:effectLst/>
              </a:rPr>
              <a:t>Tāvo</a:t>
            </a:r>
            <a:r>
              <a:rPr lang="lv-LV" b="0" i="0" dirty="0">
                <a:solidFill>
                  <a:schemeClr val="accent1">
                    <a:lumMod val="50000"/>
                  </a:schemeClr>
                </a:solidFill>
                <a:effectLst/>
              </a:rPr>
              <a:t> </a:t>
            </a:r>
            <a:r>
              <a:rPr lang="lv-LV" b="0" i="0" dirty="0" err="1">
                <a:solidFill>
                  <a:schemeClr val="accent1">
                    <a:lumMod val="50000"/>
                  </a:schemeClr>
                </a:solidFill>
                <a:effectLst/>
              </a:rPr>
              <a:t>Remmels</a:t>
            </a:r>
            <a:r>
              <a:rPr lang="lv-LV" b="0" i="0" dirty="0">
                <a:solidFill>
                  <a:schemeClr val="accent1">
                    <a:lumMod val="50000"/>
                  </a:schemeClr>
                </a:solidFill>
                <a:effectLst/>
              </a:rPr>
              <a:t> (kontrabass, </a:t>
            </a:r>
            <a:r>
              <a:rPr lang="lv-LV" b="0" i="0" dirty="0" err="1">
                <a:solidFill>
                  <a:schemeClr val="accent1">
                    <a:lumMod val="50000"/>
                  </a:schemeClr>
                </a:solidFill>
                <a:effectLst/>
              </a:rPr>
              <a:t>basģitāra</a:t>
            </a:r>
            <a:r>
              <a:rPr lang="lv-LV" b="0" i="0" dirty="0">
                <a:solidFill>
                  <a:schemeClr val="accent1">
                    <a:lumMod val="50000"/>
                  </a:schemeClr>
                </a:solidFill>
                <a:effectLst/>
              </a:rPr>
              <a:t>, ansamblis, improvizācija/Igaunija) </a:t>
            </a:r>
          </a:p>
          <a:p>
            <a:pPr marL="0" indent="0">
              <a:buNone/>
            </a:pPr>
            <a:r>
              <a:rPr lang="lv-LV" b="0" i="0" dirty="0" err="1">
                <a:solidFill>
                  <a:schemeClr val="accent1">
                    <a:lumMod val="50000"/>
                  </a:schemeClr>
                </a:solidFill>
                <a:effectLst/>
              </a:rPr>
              <a:t>Kēstutis</a:t>
            </a:r>
            <a:r>
              <a:rPr lang="lv-LV" b="0" i="0" dirty="0">
                <a:solidFill>
                  <a:schemeClr val="accent1">
                    <a:lumMod val="50000"/>
                  </a:schemeClr>
                </a:solidFill>
                <a:effectLst/>
              </a:rPr>
              <a:t> </a:t>
            </a:r>
            <a:r>
              <a:rPr lang="lv-LV" b="0" i="0" dirty="0" err="1">
                <a:solidFill>
                  <a:schemeClr val="accent1">
                    <a:lumMod val="50000"/>
                  </a:schemeClr>
                </a:solidFill>
                <a:effectLst/>
              </a:rPr>
              <a:t>Vaiginis</a:t>
            </a:r>
            <a:r>
              <a:rPr lang="lv-LV" b="0" i="0" dirty="0">
                <a:solidFill>
                  <a:schemeClr val="accent1">
                    <a:lumMod val="50000"/>
                  </a:schemeClr>
                </a:solidFill>
                <a:effectLst/>
              </a:rPr>
              <a:t> (pūšamie instrumenti, ansamblis </a:t>
            </a:r>
            <a:r>
              <a:rPr lang="lv-LV" b="0" i="0" dirty="0" err="1">
                <a:solidFill>
                  <a:schemeClr val="accent1">
                    <a:lumMod val="50000"/>
                  </a:schemeClr>
                </a:solidFill>
                <a:effectLst/>
              </a:rPr>
              <a:t>imrpovizācija</a:t>
            </a:r>
            <a:r>
              <a:rPr lang="lv-LV" b="0" i="0" dirty="0">
                <a:solidFill>
                  <a:schemeClr val="accent1">
                    <a:lumMod val="50000"/>
                  </a:schemeClr>
                </a:solidFill>
                <a:effectLst/>
              </a:rPr>
              <a:t>/Lietuva) </a:t>
            </a:r>
          </a:p>
          <a:p>
            <a:pPr marL="0" indent="0">
              <a:buNone/>
            </a:pPr>
            <a:r>
              <a:rPr lang="lv-LV" b="0" i="0" dirty="0" err="1">
                <a:solidFill>
                  <a:schemeClr val="accent1">
                    <a:lumMod val="50000"/>
                  </a:schemeClr>
                </a:solidFill>
                <a:effectLst/>
              </a:rPr>
              <a:t>Prans</a:t>
            </a:r>
            <a:r>
              <a:rPr lang="lv-LV" b="0" i="0" dirty="0">
                <a:solidFill>
                  <a:schemeClr val="accent1">
                    <a:lumMod val="50000"/>
                  </a:schemeClr>
                </a:solidFill>
                <a:effectLst/>
              </a:rPr>
              <a:t> </a:t>
            </a:r>
            <a:r>
              <a:rPr lang="lv-LV" b="0" i="0" dirty="0" err="1">
                <a:solidFill>
                  <a:schemeClr val="accent1">
                    <a:lumMod val="50000"/>
                  </a:schemeClr>
                </a:solidFill>
                <a:effectLst/>
              </a:rPr>
              <a:t>Kentra</a:t>
            </a:r>
            <a:r>
              <a:rPr lang="lv-LV" b="0" i="0" dirty="0">
                <a:solidFill>
                  <a:schemeClr val="accent1">
                    <a:lumMod val="50000"/>
                  </a:schemeClr>
                </a:solidFill>
                <a:effectLst/>
              </a:rPr>
              <a:t> (ritmika, ansamblis, improvizācija/Lietuva)</a:t>
            </a:r>
            <a:endParaRPr lang="lv-LV" dirty="0">
              <a:solidFill>
                <a:schemeClr val="accent1">
                  <a:lumMod val="50000"/>
                </a:schemeClr>
              </a:solidFill>
            </a:endParaRPr>
          </a:p>
        </p:txBody>
      </p:sp>
      <p:pic>
        <p:nvPicPr>
          <p:cNvPr id="8" name="Picture 7">
            <a:extLst>
              <a:ext uri="{FF2B5EF4-FFF2-40B4-BE49-F238E27FC236}">
                <a16:creationId xmlns:a16="http://schemas.microsoft.com/office/drawing/2014/main" id="{F90E2952-4E50-4999-F163-75CC0E60B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643" y="897638"/>
            <a:ext cx="3193649" cy="2129099"/>
          </a:xfrm>
          <a:prstGeom prst="rect">
            <a:avLst/>
          </a:prstGeom>
        </p:spPr>
      </p:pic>
      <p:pic>
        <p:nvPicPr>
          <p:cNvPr id="13" name="Attēls 6">
            <a:extLst>
              <a:ext uri="{FF2B5EF4-FFF2-40B4-BE49-F238E27FC236}">
                <a16:creationId xmlns:a16="http://schemas.microsoft.com/office/drawing/2014/main" id="{ED7C75BE-659A-CCBC-FBF7-E918B0AD74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001" y="344696"/>
            <a:ext cx="1272796" cy="1272796"/>
          </a:xfrm>
          <a:prstGeom prst="rect">
            <a:avLst/>
          </a:prstGeom>
        </p:spPr>
      </p:pic>
      <p:pic>
        <p:nvPicPr>
          <p:cNvPr id="17" name="Picture 16">
            <a:extLst>
              <a:ext uri="{FF2B5EF4-FFF2-40B4-BE49-F238E27FC236}">
                <a16:creationId xmlns:a16="http://schemas.microsoft.com/office/drawing/2014/main" id="{596B9205-6CAF-29AE-70A0-F625B2F37D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642" y="2859825"/>
            <a:ext cx="3193649" cy="2129100"/>
          </a:xfrm>
          <a:prstGeom prst="rect">
            <a:avLst/>
          </a:prstGeom>
        </p:spPr>
      </p:pic>
      <p:pic>
        <p:nvPicPr>
          <p:cNvPr id="19" name="Picture 18">
            <a:extLst>
              <a:ext uri="{FF2B5EF4-FFF2-40B4-BE49-F238E27FC236}">
                <a16:creationId xmlns:a16="http://schemas.microsoft.com/office/drawing/2014/main" id="{0072216A-6DEA-6C97-7719-1A3A453FE9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642" y="4411198"/>
            <a:ext cx="3193649" cy="2360326"/>
          </a:xfrm>
          <a:prstGeom prst="rect">
            <a:avLst/>
          </a:prstGeom>
        </p:spPr>
      </p:pic>
    </p:spTree>
    <p:extLst>
      <p:ext uri="{BB962C8B-B14F-4D97-AF65-F5344CB8AC3E}">
        <p14:creationId xmlns:p14="http://schemas.microsoft.com/office/powerpoint/2010/main" val="216744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rotWithShape="1">
          <a:blip r:embed="rId3" cstate="print">
            <a:extLst>
              <a:ext uri="{28A0092B-C50C-407E-A947-70E740481C1C}">
                <a14:useLocalDpi xmlns:a14="http://schemas.microsoft.com/office/drawing/2010/main" val="0"/>
              </a:ext>
            </a:extLst>
          </a:blip>
          <a:srcRect l="4363"/>
          <a:stretch/>
        </p:blipFill>
        <p:spPr>
          <a:xfrm>
            <a:off x="-10152" y="-37600"/>
            <a:ext cx="9164304" cy="6895600"/>
          </a:xfrm>
          <a:prstGeom prst="rect">
            <a:avLst/>
          </a:prstGeom>
        </p:spPr>
      </p:pic>
      <p:sp>
        <p:nvSpPr>
          <p:cNvPr id="2" name="Virsraksts 1"/>
          <p:cNvSpPr>
            <a:spLocks noGrp="1"/>
          </p:cNvSpPr>
          <p:nvPr>
            <p:ph type="title"/>
          </p:nvPr>
        </p:nvSpPr>
        <p:spPr>
          <a:xfrm>
            <a:off x="2223436" y="681037"/>
            <a:ext cx="6291914" cy="1009652"/>
          </a:xfrm>
        </p:spPr>
        <p:txBody>
          <a:bodyPr>
            <a:normAutofit/>
          </a:bodyPr>
          <a:lstStyle/>
          <a:p>
            <a:r>
              <a:rPr lang="lv-LV" sz="3200" b="1" i="0" dirty="0">
                <a:solidFill>
                  <a:schemeClr val="accent1">
                    <a:lumMod val="50000"/>
                  </a:schemeClr>
                </a:solidFill>
                <a:effectLst/>
                <a:latin typeface="Open Sans" panose="020B0606030504020204" pitchFamily="34" charset="0"/>
              </a:rPr>
              <a:t>Par Baltijas džeza festivālu “</a:t>
            </a:r>
            <a:r>
              <a:rPr lang="lv-LV" sz="3200" b="1" i="0" dirty="0" err="1">
                <a:solidFill>
                  <a:schemeClr val="accent1">
                    <a:lumMod val="50000"/>
                  </a:schemeClr>
                </a:solidFill>
                <a:effectLst/>
                <a:latin typeface="Open Sans" panose="020B0606030504020204" pitchFamily="34" charset="0"/>
              </a:rPr>
              <a:t>Škiuņa</a:t>
            </a:r>
            <a:r>
              <a:rPr lang="lv-LV" sz="3200" b="1" i="0" dirty="0">
                <a:solidFill>
                  <a:schemeClr val="accent1">
                    <a:lumMod val="50000"/>
                  </a:schemeClr>
                </a:solidFill>
                <a:effectLst/>
                <a:latin typeface="Open Sans" panose="020B0606030504020204" pitchFamily="34" charset="0"/>
              </a:rPr>
              <a:t> džezs”</a:t>
            </a:r>
            <a:r>
              <a:rPr lang="lv-LV" sz="3200" dirty="0">
                <a:solidFill>
                  <a:schemeClr val="accent1">
                    <a:lumMod val="50000"/>
                  </a:schemeClr>
                </a:solidFill>
              </a:rPr>
              <a:t> </a:t>
            </a:r>
            <a:endParaRPr lang="en-GB" sz="3200" dirty="0">
              <a:solidFill>
                <a:schemeClr val="accent1">
                  <a:lumMod val="50000"/>
                </a:schemeClr>
              </a:solidFill>
            </a:endParaRPr>
          </a:p>
        </p:txBody>
      </p:sp>
      <p:pic>
        <p:nvPicPr>
          <p:cNvPr id="6" name="Attēls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358" y="290711"/>
            <a:ext cx="1272796" cy="1272796"/>
          </a:xfrm>
          <a:prstGeom prst="rect">
            <a:avLst/>
          </a:prstGeom>
        </p:spPr>
      </p:pic>
      <p:sp>
        <p:nvSpPr>
          <p:cNvPr id="3" name="Rectangle 2">
            <a:extLst>
              <a:ext uri="{FF2B5EF4-FFF2-40B4-BE49-F238E27FC236}">
                <a16:creationId xmlns:a16="http://schemas.microsoft.com/office/drawing/2014/main" id="{1BBDC148-7D5C-44EE-8DB8-47A3B8764C11}"/>
              </a:ext>
            </a:extLst>
          </p:cNvPr>
          <p:cNvSpPr/>
          <p:nvPr/>
        </p:nvSpPr>
        <p:spPr>
          <a:xfrm>
            <a:off x="1337912" y="290711"/>
            <a:ext cx="7507705" cy="523220"/>
          </a:xfrm>
          <a:prstGeom prst="rect">
            <a:avLst/>
          </a:prstGeom>
        </p:spPr>
        <p:txBody>
          <a:bodyPr wrap="square">
            <a:spAutoFit/>
          </a:bodyPr>
          <a:lstStyle/>
          <a:p>
            <a:r>
              <a:rPr lang="lv-LV" sz="2800" b="1" dirty="0"/>
              <a:t>                </a:t>
            </a:r>
            <a:endParaRPr lang="lv-LV" sz="2800" dirty="0"/>
          </a:p>
        </p:txBody>
      </p:sp>
      <p:sp>
        <p:nvSpPr>
          <p:cNvPr id="9" name="Content Placeholder 8">
            <a:extLst>
              <a:ext uri="{FF2B5EF4-FFF2-40B4-BE49-F238E27FC236}">
                <a16:creationId xmlns:a16="http://schemas.microsoft.com/office/drawing/2014/main" id="{25033F0C-E645-F612-9D87-8A230DE7B5AF}"/>
              </a:ext>
            </a:extLst>
          </p:cNvPr>
          <p:cNvSpPr>
            <a:spLocks noGrp="1"/>
          </p:cNvSpPr>
          <p:nvPr>
            <p:ph idx="1"/>
          </p:nvPr>
        </p:nvSpPr>
        <p:spPr>
          <a:xfrm>
            <a:off x="596766" y="1790299"/>
            <a:ext cx="7918584" cy="4937760"/>
          </a:xfrm>
        </p:spPr>
        <p:txBody>
          <a:bodyPr>
            <a:normAutofit fontScale="77500" lnSpcReduction="20000"/>
          </a:bodyPr>
          <a:lstStyle/>
          <a:p>
            <a:pPr marL="0" indent="0" algn="just">
              <a:buNone/>
            </a:pPr>
            <a:r>
              <a:rPr lang="lv-LV" b="0" i="0" dirty="0">
                <a:solidFill>
                  <a:schemeClr val="accent1">
                    <a:lumMod val="50000"/>
                  </a:schemeClr>
                </a:solidFill>
                <a:effectLst/>
                <a:latin typeface="Open Sans" panose="020B0606030504020204" pitchFamily="34" charset="0"/>
              </a:rPr>
              <a:t>Ideja par džeza festivālu Lūznavas muižā sākās 2018. gada septembrī, kad Jāņa Ivanova Rēzeknes Mūzikas vidusskolā tika izveidota Džeza mūzikas nodaļa, kuras vadību uzņēmās džeza mūziķis, komponists Toms Lipskis. Viņam, sākot darbu Latgalē, radās doma par džeza festivāla veidošanu Lūznavā, tā uzņemoties arī topošā festivāla māksliniecisko vadību. 2018. gada vasaras noslēgumā Lūznavas “</a:t>
            </a:r>
            <a:r>
              <a:rPr lang="lv-LV" b="0" i="0" dirty="0" err="1">
                <a:solidFill>
                  <a:schemeClr val="accent1">
                    <a:lumMod val="50000"/>
                  </a:schemeClr>
                </a:solidFill>
                <a:effectLst/>
                <a:latin typeface="Open Sans" panose="020B0606030504020204" pitchFamily="34" charset="0"/>
              </a:rPr>
              <a:t>Kulturys</a:t>
            </a:r>
            <a:r>
              <a:rPr lang="lv-LV" b="0" i="0" dirty="0">
                <a:solidFill>
                  <a:schemeClr val="accent1">
                    <a:lumMod val="50000"/>
                  </a:schemeClr>
                </a:solidFill>
                <a:effectLst/>
                <a:latin typeface="Open Sans" panose="020B0606030504020204" pitchFamily="34" charset="0"/>
              </a:rPr>
              <a:t> </a:t>
            </a:r>
            <a:r>
              <a:rPr lang="lv-LV" b="0" i="0" dirty="0" err="1">
                <a:solidFill>
                  <a:schemeClr val="accent1">
                    <a:lumMod val="50000"/>
                  </a:schemeClr>
                </a:solidFill>
                <a:effectLst/>
                <a:latin typeface="Open Sans" panose="020B0606030504020204" pitchFamily="34" charset="0"/>
              </a:rPr>
              <a:t>škiunī</a:t>
            </a:r>
            <a:r>
              <a:rPr lang="lv-LV" b="0" i="0" dirty="0">
                <a:solidFill>
                  <a:schemeClr val="accent1">
                    <a:lumMod val="50000"/>
                  </a:schemeClr>
                </a:solidFill>
                <a:effectLst/>
                <a:latin typeface="Open Sans" panose="020B0606030504020204" pitchFamily="34" charset="0"/>
              </a:rPr>
              <a:t>” divās koncertprogrammās izskanēja džeza festivāla </a:t>
            </a:r>
            <a:r>
              <a:rPr lang="lv-LV" b="0" i="0" dirty="0" err="1">
                <a:solidFill>
                  <a:schemeClr val="accent1">
                    <a:lumMod val="50000"/>
                  </a:schemeClr>
                </a:solidFill>
                <a:effectLst/>
                <a:latin typeface="Open Sans" panose="020B0606030504020204" pitchFamily="34" charset="0"/>
              </a:rPr>
              <a:t>ieskaņu</a:t>
            </a:r>
            <a:r>
              <a:rPr lang="lv-LV" b="0" i="0" dirty="0">
                <a:solidFill>
                  <a:schemeClr val="accent1">
                    <a:lumMod val="50000"/>
                  </a:schemeClr>
                </a:solidFill>
                <a:effectLst/>
                <a:latin typeface="Open Sans" panose="020B0606030504020204" pitchFamily="34" charset="0"/>
              </a:rPr>
              <a:t> koncerts, iezīmējot festivāla laiku un vietu. Diemžēl rudenī Toms pāragri devās mūžībā, bet, godinot iesākto darbu un veltot festivālu viņa piemiņai, ar devīzi “Turpinājums!” 2019. gada augustā Lūznavas muižā notika pirmais Baltijas džeza festivāls “</a:t>
            </a:r>
            <a:r>
              <a:rPr lang="lv-LV" b="0" i="0" dirty="0" err="1">
                <a:solidFill>
                  <a:schemeClr val="accent1">
                    <a:lumMod val="50000"/>
                  </a:schemeClr>
                </a:solidFill>
                <a:effectLst/>
                <a:latin typeface="Open Sans" panose="020B0606030504020204" pitchFamily="34" charset="0"/>
              </a:rPr>
              <a:t>Škiuņa</a:t>
            </a:r>
            <a:r>
              <a:rPr lang="lv-LV" b="0" i="0" dirty="0">
                <a:solidFill>
                  <a:schemeClr val="accent1">
                    <a:lumMod val="50000"/>
                  </a:schemeClr>
                </a:solidFill>
                <a:effectLst/>
                <a:latin typeface="Open Sans" panose="020B0606030504020204" pitchFamily="34" charset="0"/>
              </a:rPr>
              <a:t> džezs”. Festivāla idejas un aizsākumu degsmi turpina un jau ceturto reizi kopā ar Lūznavas muižas komandu uztur festivāla mākslinieciskais vadītājs, </a:t>
            </a:r>
            <a:r>
              <a:rPr lang="lv-LV" b="0" i="0" dirty="0" err="1">
                <a:solidFill>
                  <a:schemeClr val="accent1">
                    <a:lumMod val="50000"/>
                  </a:schemeClr>
                </a:solidFill>
                <a:effectLst/>
                <a:latin typeface="Open Sans" panose="020B0606030504020204" pitchFamily="34" charset="0"/>
              </a:rPr>
              <a:t>trombonists</a:t>
            </a:r>
            <a:r>
              <a:rPr lang="lv-LV" b="0" i="0" dirty="0">
                <a:solidFill>
                  <a:schemeClr val="accent1">
                    <a:lumMod val="50000"/>
                  </a:schemeClr>
                </a:solidFill>
                <a:effectLst/>
                <a:latin typeface="Open Sans" panose="020B0606030504020204" pitchFamily="34" charset="0"/>
              </a:rPr>
              <a:t>, aktīvs un pieredzējis džeza mūziķis Lauris Amantovs. “</a:t>
            </a:r>
            <a:r>
              <a:rPr lang="lv-LV" b="0" i="0" dirty="0" err="1">
                <a:solidFill>
                  <a:schemeClr val="accent1">
                    <a:lumMod val="50000"/>
                  </a:schemeClr>
                </a:solidFill>
                <a:effectLst/>
                <a:latin typeface="Open Sans" panose="020B0606030504020204" pitchFamily="34" charset="0"/>
              </a:rPr>
              <a:t>Škiuņa</a:t>
            </a:r>
            <a:r>
              <a:rPr lang="lv-LV" b="0" i="0" dirty="0">
                <a:solidFill>
                  <a:schemeClr val="accent1">
                    <a:lumMod val="50000"/>
                  </a:schemeClr>
                </a:solidFill>
                <a:effectLst/>
                <a:latin typeface="Open Sans" panose="020B0606030504020204" pitchFamily="34" charset="0"/>
              </a:rPr>
              <a:t> džezs” arī 2022.g.  </a:t>
            </a:r>
            <a:r>
              <a:rPr lang="lv-LV" dirty="0">
                <a:solidFill>
                  <a:schemeClr val="accent1">
                    <a:lumMod val="50000"/>
                  </a:schemeClr>
                </a:solidFill>
                <a:latin typeface="Open Sans" panose="020B0606030504020204" pitchFamily="34" charset="0"/>
              </a:rPr>
              <a:t>ir</a:t>
            </a:r>
            <a:r>
              <a:rPr lang="lv-LV" b="0" i="0" dirty="0">
                <a:solidFill>
                  <a:schemeClr val="accent1">
                    <a:lumMod val="50000"/>
                  </a:schemeClr>
                </a:solidFill>
                <a:effectLst/>
                <a:latin typeface="Open Sans" panose="020B0606030504020204" pitchFamily="34" charset="0"/>
              </a:rPr>
              <a:t> turpinājums iesāktajām idejām, turpinājums džeza mūzikai Latgalē, turpinājums pieredzējušo džeza mūziķu zināšanu nodošanai jaunajiem mūziķiem.</a:t>
            </a:r>
            <a:endParaRPr lang="lv-LV" dirty="0">
              <a:solidFill>
                <a:schemeClr val="accent1">
                  <a:lumMod val="50000"/>
                </a:schemeClr>
              </a:solidFill>
            </a:endParaRPr>
          </a:p>
        </p:txBody>
      </p:sp>
    </p:spTree>
    <p:extLst>
      <p:ext uri="{BB962C8B-B14F-4D97-AF65-F5344CB8AC3E}">
        <p14:creationId xmlns:p14="http://schemas.microsoft.com/office/powerpoint/2010/main" val="2836209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rotWithShape="1">
          <a:blip r:embed="rId3" cstate="print">
            <a:extLst>
              <a:ext uri="{28A0092B-C50C-407E-A947-70E740481C1C}">
                <a14:useLocalDpi xmlns:a14="http://schemas.microsoft.com/office/drawing/2010/main" val="0"/>
              </a:ext>
            </a:extLst>
          </a:blip>
          <a:srcRect l="4363"/>
          <a:stretch/>
        </p:blipFill>
        <p:spPr>
          <a:xfrm>
            <a:off x="0" y="-111133"/>
            <a:ext cx="9164304" cy="6895600"/>
          </a:xfrm>
          <a:prstGeom prst="rect">
            <a:avLst/>
          </a:prstGeom>
        </p:spPr>
      </p:pic>
      <p:sp>
        <p:nvSpPr>
          <p:cNvPr id="2" name="Virsraksts 1"/>
          <p:cNvSpPr>
            <a:spLocks noGrp="1"/>
          </p:cNvSpPr>
          <p:nvPr>
            <p:ph type="title"/>
          </p:nvPr>
        </p:nvSpPr>
        <p:spPr/>
        <p:txBody>
          <a:bodyPr>
            <a:normAutofit/>
          </a:bodyPr>
          <a:lstStyle/>
          <a:p>
            <a:pPr algn="ctr"/>
            <a:r>
              <a:rPr lang="lv-LV" dirty="0"/>
              <a:t>  </a:t>
            </a:r>
            <a:br>
              <a:rPr lang="lv-LV" sz="4000" b="1" dirty="0"/>
            </a:br>
            <a:r>
              <a:rPr lang="lv-LV" sz="4000" b="1" dirty="0"/>
              <a:t>              </a:t>
            </a:r>
            <a:endParaRPr lang="en-GB" sz="4000" dirty="0"/>
          </a:p>
        </p:txBody>
      </p:sp>
      <p:sp>
        <p:nvSpPr>
          <p:cNvPr id="3" name="Satura vietturis 2"/>
          <p:cNvSpPr>
            <a:spLocks noGrp="1"/>
          </p:cNvSpPr>
          <p:nvPr>
            <p:ph idx="1"/>
          </p:nvPr>
        </p:nvSpPr>
        <p:spPr>
          <a:xfrm>
            <a:off x="3955983" y="279134"/>
            <a:ext cx="4559366" cy="5762894"/>
          </a:xfrm>
        </p:spPr>
        <p:txBody>
          <a:bodyPr>
            <a:normAutofit fontScale="92500" lnSpcReduction="10000"/>
          </a:bodyPr>
          <a:lstStyle/>
          <a:p>
            <a:endParaRPr lang="en-US" b="1" dirty="0">
              <a:latin typeface="+mj-lt"/>
            </a:endParaRPr>
          </a:p>
          <a:p>
            <a:r>
              <a:rPr lang="lv-LV" sz="1800" b="1" u="sng" dirty="0">
                <a:effectLst/>
                <a:latin typeface="Times New Roman" panose="02020603050405020304" pitchFamily="18" charset="0"/>
                <a:ea typeface="Times New Roman" panose="02020603050405020304" pitchFamily="18" charset="0"/>
              </a:rPr>
              <a:t>Kvantitatīvie rezultāti: </a:t>
            </a:r>
            <a:r>
              <a:rPr lang="lv-LV" sz="1800" dirty="0">
                <a:solidFill>
                  <a:srgbClr val="000000"/>
                </a:solidFill>
                <a:effectLst/>
                <a:latin typeface="Times New Roman" panose="02020603050405020304" pitchFamily="18" charset="0"/>
                <a:ea typeface="Times New Roman" panose="02020603050405020304" pitchFamily="18" charset="0"/>
              </a:rPr>
              <a:t>1 četru dienu festivāls, kura ietvaros notika 7 pasniedzēju radošās meistarklases (katra 32 akadēmisko h apmērā),</a:t>
            </a:r>
            <a:r>
              <a:rPr lang="lv-LV" sz="1800" dirty="0">
                <a:solidFill>
                  <a:srgbClr val="222222"/>
                </a:solidFill>
                <a:effectLst/>
                <a:latin typeface="Times New Roman" panose="02020603050405020304" pitchFamily="18" charset="0"/>
                <a:ea typeface="Times New Roman" panose="02020603050405020304" pitchFamily="18" charset="0"/>
              </a:rPr>
              <a:t> 7 instrumentu solo nodarbības, </a:t>
            </a:r>
            <a:r>
              <a:rPr lang="lv-LV" sz="1800" dirty="0">
                <a:solidFill>
                  <a:srgbClr val="000000"/>
                </a:solidFill>
                <a:effectLst/>
                <a:latin typeface="Times New Roman" panose="02020603050405020304" pitchFamily="18" charset="0"/>
                <a:ea typeface="Times New Roman" panose="02020603050405020304" pitchFamily="18" charset="0"/>
              </a:rPr>
              <a:t> 3 </a:t>
            </a:r>
            <a:r>
              <a:rPr lang="lv-LV" sz="1800" dirty="0" err="1">
                <a:effectLst/>
                <a:latin typeface="Times New Roman" panose="02020603050405020304" pitchFamily="18" charset="0"/>
                <a:ea typeface="Times New Roman" panose="02020603050405020304" pitchFamily="18" charset="0"/>
              </a:rPr>
              <a:t>jam</a:t>
            </a:r>
            <a:r>
              <a:rPr lang="lv-LV" sz="1800" dirty="0">
                <a:effectLst/>
                <a:latin typeface="Times New Roman" panose="02020603050405020304" pitchFamily="18" charset="0"/>
                <a:ea typeface="Times New Roman" panose="02020603050405020304" pitchFamily="18" charset="0"/>
              </a:rPr>
              <a:t> </a:t>
            </a:r>
            <a:r>
              <a:rPr lang="lv-LV" sz="1800" dirty="0" err="1">
                <a:effectLst/>
                <a:latin typeface="Times New Roman" panose="02020603050405020304" pitchFamily="18" charset="0"/>
                <a:ea typeface="Times New Roman" panose="02020603050405020304" pitchFamily="18" charset="0"/>
              </a:rPr>
              <a:t>session</a:t>
            </a:r>
            <a:r>
              <a:rPr lang="lv-LV" sz="1800" dirty="0">
                <a:effectLst/>
                <a:latin typeface="Times New Roman" panose="02020603050405020304" pitchFamily="18" charset="0"/>
                <a:ea typeface="Times New Roman" panose="02020603050405020304" pitchFamily="18" charset="0"/>
              </a:rPr>
              <a:t>, 7 koncerti; piedalījās 32 topošie mūziķi un 7 pasniedzēji no 3 Baltijas valstīm, 7 mūzikas apvienības, apmeklētāju  skaits – 600  cilvēki.</a:t>
            </a:r>
          </a:p>
          <a:p>
            <a:r>
              <a:rPr lang="lv-LV" sz="1800" b="1" u="sng" dirty="0">
                <a:effectLst/>
                <a:latin typeface="Times New Roman" panose="02020603050405020304" pitchFamily="18" charset="0"/>
                <a:ea typeface="Times New Roman" panose="02020603050405020304" pitchFamily="18" charset="0"/>
              </a:rPr>
              <a:t>Kvalitatīvie rezultāti: </a:t>
            </a:r>
            <a:r>
              <a:rPr lang="lv-LV" sz="1800" dirty="0">
                <a:effectLst/>
                <a:latin typeface="Times New Roman" panose="02020603050405020304" pitchFamily="18" charset="0"/>
                <a:ea typeface="Times New Roman" panose="02020603050405020304" pitchFamily="18" charset="0"/>
              </a:rPr>
              <a:t>Starptautisks, atpazīstams kultūras notikums Latgales reģionā: </a:t>
            </a:r>
          </a:p>
          <a:p>
            <a:pPr marL="342900" lvl="0" indent="-342900" algn="just">
              <a:buFont typeface="Symbol" panose="05050102010706020507" pitchFamily="18" charset="2"/>
              <a:buChar char=""/>
              <a:tabLst>
                <a:tab pos="1143000" algn="l"/>
              </a:tabLs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nodrošina kvalitatīvu kultūras pasākumu pieejamībai Latgales reģionā;</a:t>
            </a:r>
          </a:p>
          <a:p>
            <a:pPr marL="342900" lvl="0" indent="-342900" algn="just">
              <a:buFont typeface="Symbol" panose="05050102010706020507" pitchFamily="18" charset="2"/>
              <a:buChar char=""/>
              <a:tabLst>
                <a:tab pos="1143000" algn="l"/>
              </a:tabLs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veicina Latgales reģiona kultūrvides attīstību un  jaunradi; </a:t>
            </a:r>
          </a:p>
          <a:p>
            <a:pPr marL="342900" lvl="0" indent="-342900" algn="just">
              <a:buFont typeface="Symbol" panose="05050102010706020507" pitchFamily="18" charset="2"/>
              <a:buChar char=""/>
              <a:tabLst>
                <a:tab pos="1143000" algn="l"/>
              </a:tabLs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veicina procesus izglītībā un audzina, veido vietējās sabiedrības  gaumi;</a:t>
            </a:r>
          </a:p>
          <a:p>
            <a:pPr marL="342900" lvl="0" indent="-342900" algn="just">
              <a:buFont typeface="Symbol" panose="05050102010706020507" pitchFamily="18" charset="2"/>
              <a:buChar char=""/>
              <a:tabLst>
                <a:tab pos="1143000" algn="l"/>
              </a:tabLs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veicina starptautisko sakaru attīstību un Baltijas valstu </a:t>
            </a:r>
            <a:r>
              <a:rPr lang="lv-LV" sz="1800" dirty="0" err="1">
                <a:effectLst/>
                <a:latin typeface="Times New Roman" panose="02020603050405020304" pitchFamily="18" charset="0"/>
                <a:ea typeface="Times New Roman" panose="02020603050405020304" pitchFamily="18" charset="0"/>
                <a:cs typeface="Times New Roman" panose="02020603050405020304" pitchFamily="18" charset="0"/>
              </a:rPr>
              <a:t>kultūrapmaiņu</a:t>
            </a: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buFont typeface="Symbol" panose="05050102010706020507" pitchFamily="18" charset="2"/>
              <a:buChar char=""/>
              <a:tabLst>
                <a:tab pos="1143000" algn="l"/>
              </a:tabLst>
            </a:pPr>
            <a:r>
              <a:rPr lang="lv-LV" sz="1800" dirty="0">
                <a:effectLst/>
                <a:latin typeface="Times New Roman" panose="02020603050405020304" pitchFamily="18" charset="0"/>
                <a:ea typeface="Times New Roman" panose="02020603050405020304" pitchFamily="18" charset="0"/>
                <a:cs typeface="Times New Roman" panose="02020603050405020304" pitchFamily="18" charset="0"/>
              </a:rPr>
              <a:t>veicina jauniešu iesaisti projekta aktivitātēs kultūrizglītības un radošos procesu jomās.</a:t>
            </a:r>
          </a:p>
          <a:p>
            <a:pPr marL="0" indent="0">
              <a:buNone/>
            </a:pPr>
            <a:endParaRPr lang="en-US" dirty="0"/>
          </a:p>
          <a:p>
            <a:endParaRPr lang="en-US" dirty="0">
              <a:latin typeface="+mj-lt"/>
            </a:endParaRPr>
          </a:p>
        </p:txBody>
      </p:sp>
      <p:pic>
        <p:nvPicPr>
          <p:cNvPr id="6" name="Picture 5">
            <a:extLst>
              <a:ext uri="{FF2B5EF4-FFF2-40B4-BE49-F238E27FC236}">
                <a16:creationId xmlns:a16="http://schemas.microsoft.com/office/drawing/2014/main" id="{B8164B97-CFA2-D4F6-AB17-A39D73E164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789" y="1227450"/>
            <a:ext cx="3649148" cy="2432766"/>
          </a:xfrm>
          <a:prstGeom prst="rect">
            <a:avLst/>
          </a:prstGeom>
        </p:spPr>
      </p:pic>
      <p:pic>
        <p:nvPicPr>
          <p:cNvPr id="8" name="Attēls 6">
            <a:extLst>
              <a:ext uri="{FF2B5EF4-FFF2-40B4-BE49-F238E27FC236}">
                <a16:creationId xmlns:a16="http://schemas.microsoft.com/office/drawing/2014/main" id="{EAE89049-C88B-20A7-37F6-FF11781418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558" y="365126"/>
            <a:ext cx="1114838" cy="1114838"/>
          </a:xfrm>
          <a:prstGeom prst="rect">
            <a:avLst/>
          </a:prstGeom>
        </p:spPr>
      </p:pic>
    </p:spTree>
    <p:extLst>
      <p:ext uri="{BB962C8B-B14F-4D97-AF65-F5344CB8AC3E}">
        <p14:creationId xmlns:p14="http://schemas.microsoft.com/office/powerpoint/2010/main" val="138166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rotWithShape="1">
          <a:blip r:embed="rId3" cstate="print">
            <a:extLst>
              <a:ext uri="{28A0092B-C50C-407E-A947-70E740481C1C}">
                <a14:useLocalDpi xmlns:a14="http://schemas.microsoft.com/office/drawing/2010/main" val="0"/>
              </a:ext>
            </a:extLst>
          </a:blip>
          <a:srcRect l="4363"/>
          <a:stretch/>
        </p:blipFill>
        <p:spPr>
          <a:xfrm>
            <a:off x="-20304" y="0"/>
            <a:ext cx="9164304" cy="6895600"/>
          </a:xfrm>
          <a:prstGeom prst="rect">
            <a:avLst/>
          </a:prstGeom>
        </p:spPr>
      </p:pic>
      <p:sp>
        <p:nvSpPr>
          <p:cNvPr id="2" name="Virsraksts 1"/>
          <p:cNvSpPr>
            <a:spLocks noGrp="1"/>
          </p:cNvSpPr>
          <p:nvPr>
            <p:ph type="title"/>
          </p:nvPr>
        </p:nvSpPr>
        <p:spPr>
          <a:xfrm>
            <a:off x="1299411" y="286806"/>
            <a:ext cx="4120729" cy="1580495"/>
          </a:xfrm>
        </p:spPr>
        <p:txBody>
          <a:bodyPr>
            <a:normAutofit fontScale="90000"/>
          </a:bodyPr>
          <a:lstStyle/>
          <a:p>
            <a:br>
              <a:rPr lang="lv-LV" sz="6600" b="1" dirty="0"/>
            </a:br>
            <a:r>
              <a:rPr lang="lv-LV" sz="6600" b="1" dirty="0"/>
              <a:t>     </a:t>
            </a:r>
            <a:br>
              <a:rPr lang="lv-LV" sz="3100" b="1" dirty="0">
                <a:latin typeface="+mn-lt"/>
              </a:rPr>
            </a:br>
            <a:r>
              <a:rPr lang="lv-LV" sz="3100" b="1" dirty="0">
                <a:latin typeface="+mn-lt"/>
              </a:rPr>
              <a:t>     PUBLICITĀTE</a:t>
            </a:r>
            <a:br>
              <a:rPr lang="lv-LV" sz="6600" b="1" dirty="0">
                <a:latin typeface="+mn-lt"/>
              </a:rPr>
            </a:br>
            <a:r>
              <a:rPr lang="lv-LV" sz="2200" dirty="0"/>
              <a:t> </a:t>
            </a:r>
            <a:br>
              <a:rPr lang="lv-LV" dirty="0"/>
            </a:br>
            <a:br>
              <a:rPr lang="lv-LV" b="1" dirty="0">
                <a:ea typeface="Calibri" panose="020F0502020204030204" pitchFamily="34" charset="0"/>
              </a:rPr>
            </a:br>
            <a:r>
              <a:rPr lang="lv-LV" dirty="0"/>
              <a:t>  </a:t>
            </a:r>
            <a:br>
              <a:rPr lang="lv-LV" sz="4000" b="1" dirty="0"/>
            </a:br>
            <a:r>
              <a:rPr lang="lv-LV" sz="4000" b="1" dirty="0"/>
              <a:t>              </a:t>
            </a:r>
            <a:endParaRPr lang="en-GB" sz="4000" dirty="0"/>
          </a:p>
        </p:txBody>
      </p:sp>
      <p:sp>
        <p:nvSpPr>
          <p:cNvPr id="3" name="Satura vietturis 2"/>
          <p:cNvSpPr>
            <a:spLocks noGrp="1"/>
          </p:cNvSpPr>
          <p:nvPr>
            <p:ph idx="1"/>
          </p:nvPr>
        </p:nvSpPr>
        <p:spPr>
          <a:xfrm>
            <a:off x="453500" y="2081347"/>
            <a:ext cx="8061850" cy="3960680"/>
          </a:xfrm>
        </p:spPr>
        <p:txBody>
          <a:bodyPr>
            <a:normAutofit/>
          </a:bodyPr>
          <a:lstStyle/>
          <a:p>
            <a:endParaRPr lang="en-US" b="1" dirty="0">
              <a:latin typeface="+mj-lt"/>
            </a:endParaRPr>
          </a:p>
          <a:p>
            <a:pPr marL="0" indent="0">
              <a:buNone/>
            </a:pPr>
            <a:endParaRPr lang="en-US" dirty="0"/>
          </a:p>
          <a:p>
            <a:pPr marL="0" indent="0">
              <a:buNone/>
            </a:pPr>
            <a:endParaRPr lang="en-US" dirty="0"/>
          </a:p>
          <a:p>
            <a:endParaRPr lang="lv-LV" dirty="0">
              <a:latin typeface="+mj-lt"/>
            </a:endParaRPr>
          </a:p>
          <a:p>
            <a:endParaRPr lang="en-US" dirty="0">
              <a:latin typeface="+mj-lt"/>
            </a:endParaRPr>
          </a:p>
        </p:txBody>
      </p:sp>
      <p:pic>
        <p:nvPicPr>
          <p:cNvPr id="10" name="Attēls 6">
            <a:extLst>
              <a:ext uri="{FF2B5EF4-FFF2-40B4-BE49-F238E27FC236}">
                <a16:creationId xmlns:a16="http://schemas.microsoft.com/office/drawing/2014/main" id="{AD7C6EB8-84DE-4308-8611-8F19C524D5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558" y="177204"/>
            <a:ext cx="1114838" cy="1114838"/>
          </a:xfrm>
          <a:prstGeom prst="rect">
            <a:avLst/>
          </a:prstGeom>
        </p:spPr>
      </p:pic>
      <p:sp>
        <p:nvSpPr>
          <p:cNvPr id="5" name="Rectangle 4">
            <a:extLst>
              <a:ext uri="{FF2B5EF4-FFF2-40B4-BE49-F238E27FC236}">
                <a16:creationId xmlns:a16="http://schemas.microsoft.com/office/drawing/2014/main" id="{0B76319B-990F-41F6-9303-690A40390D61}"/>
              </a:ext>
            </a:extLst>
          </p:cNvPr>
          <p:cNvSpPr/>
          <p:nvPr/>
        </p:nvSpPr>
        <p:spPr>
          <a:xfrm>
            <a:off x="1232034" y="1227774"/>
            <a:ext cx="7048583" cy="3139321"/>
          </a:xfrm>
          <a:prstGeom prst="rect">
            <a:avLst/>
          </a:prstGeom>
        </p:spPr>
        <p:txBody>
          <a:bodyPr wrap="square">
            <a:spAutoFit/>
          </a:bodyPr>
          <a:lstStyle/>
          <a:p>
            <a:r>
              <a:rPr lang="lv-LV" b="1" dirty="0"/>
              <a:t>                                                                                                                                                                                            </a:t>
            </a:r>
            <a:r>
              <a:rPr lang="lv-LV" dirty="0">
                <a:hlinkClick r:id="rId5"/>
              </a:rPr>
              <a:t>http://www.luznavasmuiza.lv/notikumi/skiuna-dzezs/festivala-programma/</a:t>
            </a:r>
            <a:r>
              <a:rPr lang="lv-LV" dirty="0"/>
              <a:t>                                                       </a:t>
            </a:r>
            <a:r>
              <a:rPr lang="lv-LV" dirty="0">
                <a:hlinkClick r:id="rId6"/>
              </a:rPr>
              <a:t>http://www.luznavasmuiza.lv/jaunumi/params/post/4119360/jau-saja-nedela-luznavas-muiza-skanes-baltijas-dzeza-festivals-skiuna-dzezs</a:t>
            </a:r>
            <a:r>
              <a:rPr lang="lv-LV" dirty="0"/>
              <a:t>      </a:t>
            </a:r>
            <a:r>
              <a:rPr lang="lv-LV" dirty="0">
                <a:hlinkClick r:id="rId7"/>
              </a:rPr>
              <a:t>https://rezeknesnovads.lv/jau-saja-nedela-luznavas-muiza-skanes-baltijas-dzeza-festivals-skiuna-dzezs-2022/</a:t>
            </a:r>
            <a:r>
              <a:rPr lang="lv-LV" dirty="0"/>
              <a:t>          </a:t>
            </a:r>
            <a:r>
              <a:rPr lang="lv-LV" dirty="0">
                <a:hlinkClick r:id="rId8"/>
              </a:rPr>
              <a:t>https://www.delfi.lv/kultura/news/music/luznavas-muiza-saksies-baltijas-dzeza-festivals-skiuna-dzezs-2022.d?id=54670002</a:t>
            </a:r>
            <a:r>
              <a:rPr lang="lv-LV" dirty="0"/>
              <a:t>     </a:t>
            </a:r>
            <a:r>
              <a:rPr lang="lv-LV" dirty="0">
                <a:hlinkClick r:id="rId9"/>
              </a:rPr>
              <a:t>http://www.jirmv.lv/index.php/2022/09/02/baltijas-dzeza-festivals-skiuna-dzezs/</a:t>
            </a:r>
            <a:r>
              <a:rPr lang="lv-LV" dirty="0"/>
              <a:t> </a:t>
            </a:r>
          </a:p>
        </p:txBody>
      </p:sp>
      <p:pic>
        <p:nvPicPr>
          <p:cNvPr id="7" name="Picture 6">
            <a:extLst>
              <a:ext uri="{FF2B5EF4-FFF2-40B4-BE49-F238E27FC236}">
                <a16:creationId xmlns:a16="http://schemas.microsoft.com/office/drawing/2014/main" id="{13C4B195-B48B-01C4-73FB-3FA929A2D7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7203" y="4156256"/>
            <a:ext cx="3783845" cy="2522817"/>
          </a:xfrm>
          <a:prstGeom prst="rect">
            <a:avLst/>
          </a:prstGeom>
        </p:spPr>
      </p:pic>
    </p:spTree>
    <p:extLst>
      <p:ext uri="{BB962C8B-B14F-4D97-AF65-F5344CB8AC3E}">
        <p14:creationId xmlns:p14="http://schemas.microsoft.com/office/powerpoint/2010/main" val="2785535715"/>
      </p:ext>
    </p:extLst>
  </p:cSld>
  <p:clrMapOvr>
    <a:masterClrMapping/>
  </p:clrMapOvr>
</p:sld>
</file>

<file path=ppt/theme/theme1.xml><?xml version="1.0" encoding="utf-8"?>
<a:theme xmlns:a="http://schemas.openxmlformats.org/drawingml/2006/main" name="Office dizains">
  <a:themeElements>
    <a:clrScheme name="Office dizain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dizains">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dizain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3216</TotalTime>
  <Words>635</Words>
  <Application>Microsoft Office PowerPoint</Application>
  <PresentationFormat>On-screen Show (4:3)</PresentationFormat>
  <Paragraphs>53</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Black</vt:lpstr>
      <vt:lpstr>Calibri</vt:lpstr>
      <vt:lpstr>Calibri Light</vt:lpstr>
      <vt:lpstr>Open Sans</vt:lpstr>
      <vt:lpstr>Symbol</vt:lpstr>
      <vt:lpstr>Times New Roman</vt:lpstr>
      <vt:lpstr>Office dizains</vt:lpstr>
      <vt:lpstr>PowerPoint Presentation</vt:lpstr>
      <vt:lpstr>       Projekta realizēšanas laiks, vieta, mērķauditorija  </vt:lpstr>
      <vt:lpstr>           PROJEKTA  MĒRĶI</vt:lpstr>
      <vt:lpstr>                    </vt:lpstr>
      <vt:lpstr>Par Baltijas džeza festivālu “Škiuņa džezs” </vt:lpstr>
      <vt:lpstr>                 </vt:lpstr>
      <vt:lpstr>            PUBLICITĀTE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edite husare</dc:creator>
  <cp:lastModifiedBy>Inga</cp:lastModifiedBy>
  <cp:revision>253</cp:revision>
  <cp:lastPrinted>2019-11-10T08:47:15Z</cp:lastPrinted>
  <dcterms:created xsi:type="dcterms:W3CDTF">2016-01-19T09:41:54Z</dcterms:created>
  <dcterms:modified xsi:type="dcterms:W3CDTF">2022-12-06T12:44:44Z</dcterms:modified>
</cp:coreProperties>
</file>