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sldIdLst>
    <p:sldId id="256" r:id="rId2"/>
    <p:sldId id="257" r:id="rId3"/>
    <p:sldId id="258" r:id="rId4"/>
    <p:sldId id="259" r:id="rId5"/>
    <p:sldId id="266" r:id="rId6"/>
    <p:sldId id="260" r:id="rId7"/>
    <p:sldId id="261" r:id="rId8"/>
    <p:sldId id="263" r:id="rId9"/>
    <p:sldId id="262" r:id="rId10"/>
    <p:sldId id="264" r:id="rId11"/>
    <p:sldId id="265"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3E8B0D-DCC4-43C3-BCD3-C8B3EA2557D4}" type="datetimeFigureOut">
              <a:rPr lang="en-GB" smtClean="0"/>
              <a:t>24/10/2022</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EB0803B7-EAA6-408A-90F0-4F5CB215BF54}"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95989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3E8B0D-DCC4-43C3-BCD3-C8B3EA2557D4}"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0803B7-EAA6-408A-90F0-4F5CB215BF54}"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843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3E8B0D-DCC4-43C3-BCD3-C8B3EA2557D4}"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0803B7-EAA6-408A-90F0-4F5CB215BF54}"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6160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3E8B0D-DCC4-43C3-BCD3-C8B3EA2557D4}"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0803B7-EAA6-408A-90F0-4F5CB215BF54}" type="slidenum">
              <a:rPr lang="en-GB" smtClean="0"/>
              <a:t>‹#›</a:t>
            </a:fld>
            <a:endParaRPr lang="en-GB"/>
          </a:p>
        </p:txBody>
      </p:sp>
    </p:spTree>
    <p:extLst>
      <p:ext uri="{BB962C8B-B14F-4D97-AF65-F5344CB8AC3E}">
        <p14:creationId xmlns:p14="http://schemas.microsoft.com/office/powerpoint/2010/main" val="3044867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3E8B0D-DCC4-43C3-BCD3-C8B3EA2557D4}"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0803B7-EAA6-408A-90F0-4F5CB215BF54}"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546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3E8B0D-DCC4-43C3-BCD3-C8B3EA2557D4}"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0803B7-EAA6-408A-90F0-4F5CB215BF54}"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7454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3E8B0D-DCC4-43C3-BCD3-C8B3EA2557D4}" type="datetimeFigureOut">
              <a:rPr lang="en-GB" smtClean="0"/>
              <a:t>24/10/2022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0803B7-EAA6-408A-90F0-4F5CB215BF54}"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624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3E8B0D-DCC4-43C3-BCD3-C8B3EA2557D4}" type="datetimeFigureOut">
              <a:rPr lang="en-GB" smtClean="0"/>
              <a:t>24/10/2022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0803B7-EAA6-408A-90F0-4F5CB215BF54}"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82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3E8B0D-DCC4-43C3-BCD3-C8B3EA2557D4}" type="datetimeFigureOut">
              <a:rPr lang="en-GB" smtClean="0"/>
              <a:t>24/10/2022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0803B7-EAA6-408A-90F0-4F5CB215BF54}"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980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3E8B0D-DCC4-43C3-BCD3-C8B3EA2557D4}" type="datetimeFigureOut">
              <a:rPr lang="en-GB" smtClean="0"/>
              <a:t>24/10/2022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0803B7-EAA6-408A-90F0-4F5CB215BF54}" type="slidenum">
              <a:rPr lang="en-GB" smtClean="0"/>
              <a:t>‹#›</a:t>
            </a:fld>
            <a:endParaRPr lang="en-GB"/>
          </a:p>
        </p:txBody>
      </p:sp>
    </p:spTree>
    <p:extLst>
      <p:ext uri="{BB962C8B-B14F-4D97-AF65-F5344CB8AC3E}">
        <p14:creationId xmlns:p14="http://schemas.microsoft.com/office/powerpoint/2010/main" val="91483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3E8B0D-DCC4-43C3-BCD3-C8B3EA2557D4}" type="datetimeFigureOut">
              <a:rPr lang="en-GB" smtClean="0"/>
              <a:t>24/10/2022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0803B7-EAA6-408A-90F0-4F5CB215BF54}"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905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93E8B0D-DCC4-43C3-BCD3-C8B3EA2557D4}" type="datetimeFigureOut">
              <a:rPr lang="en-GB" smtClean="0"/>
              <a:t>24/10/2022</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EB0803B7-EAA6-408A-90F0-4F5CB215BF54}"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5607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g"/><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93E8B0D-DCC4-43C3-BCD3-C8B3EA2557D4}" type="datetimeFigureOut">
              <a:rPr lang="en-GB" smtClean="0"/>
              <a:t>24/10/2022</a:t>
            </a:fld>
            <a:endParaRPr lang="en-GB"/>
          </a:p>
        </p:txBody>
      </p:sp>
      <p:sp>
        <p:nvSpPr>
          <p:cNvPr id="5" name="Footer Placeholder 4"/>
          <p:cNvSpPr>
            <a:spLocks noGrp="1"/>
          </p:cNvSpPr>
          <p:nvPr>
            <p:ph type="ftr" sz="quarter" idx="3"/>
          </p:nvPr>
        </p:nvSpPr>
        <p:spPr>
          <a:xfrm>
            <a:off x="6096000" y="629113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B0803B7-EAA6-408A-90F0-4F5CB215BF54}"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24A1227-EA20-6BD0-2E1E-89BBFA4C451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990819" y="5954783"/>
            <a:ext cx="781553" cy="776593"/>
          </a:xfrm>
          <a:prstGeom prst="rect">
            <a:avLst/>
          </a:prstGeom>
        </p:spPr>
      </p:pic>
      <p:pic>
        <p:nvPicPr>
          <p:cNvPr id="13" name="Picture 12">
            <a:extLst>
              <a:ext uri="{FF2B5EF4-FFF2-40B4-BE49-F238E27FC236}">
                <a16:creationId xmlns:a16="http://schemas.microsoft.com/office/drawing/2014/main" id="{4649747A-93C2-F2EE-9EA5-52CE1A19A79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907809" y="5938939"/>
            <a:ext cx="1346693" cy="776593"/>
          </a:xfrm>
          <a:prstGeom prst="rect">
            <a:avLst/>
          </a:prstGeom>
        </p:spPr>
      </p:pic>
      <p:pic>
        <p:nvPicPr>
          <p:cNvPr id="15" name="Picture 14">
            <a:extLst>
              <a:ext uri="{FF2B5EF4-FFF2-40B4-BE49-F238E27FC236}">
                <a16:creationId xmlns:a16="http://schemas.microsoft.com/office/drawing/2014/main" id="{287D6AEE-7017-B21A-98DA-3C1C0739FFE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446162" y="5883522"/>
            <a:ext cx="1667256" cy="815233"/>
          </a:xfrm>
          <a:prstGeom prst="rect">
            <a:avLst/>
          </a:prstGeom>
        </p:spPr>
      </p:pic>
    </p:spTree>
    <p:extLst>
      <p:ext uri="{BB962C8B-B14F-4D97-AF65-F5344CB8AC3E}">
        <p14:creationId xmlns:p14="http://schemas.microsoft.com/office/powerpoint/2010/main" val="302570735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hyperlink" Target="https://www.calameo.com/books/006840576714feb53c9c3" TargetMode="Externa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4F43-C168-EB87-D87D-9E79AD8B5C0D}"/>
              </a:ext>
            </a:extLst>
          </p:cNvPr>
          <p:cNvSpPr>
            <a:spLocks noGrp="1"/>
          </p:cNvSpPr>
          <p:nvPr>
            <p:ph type="ctrTitle"/>
          </p:nvPr>
        </p:nvSpPr>
        <p:spPr/>
        <p:txBody>
          <a:bodyPr>
            <a:normAutofit fontScale="90000"/>
          </a:bodyPr>
          <a:lstStyle/>
          <a:p>
            <a:r>
              <a:rPr lang="en-GB" dirty="0"/>
              <a:t>“6. </a:t>
            </a:r>
            <a:r>
              <a:rPr lang="en-GB" dirty="0" err="1"/>
              <a:t>starptautiskais</a:t>
            </a:r>
            <a:r>
              <a:rPr lang="en-GB" dirty="0"/>
              <a:t> </a:t>
            </a:r>
            <a:r>
              <a:rPr lang="en-GB" dirty="0" err="1"/>
              <a:t>glezniecības</a:t>
            </a:r>
            <a:r>
              <a:rPr lang="en-GB" dirty="0"/>
              <a:t> </a:t>
            </a:r>
            <a:r>
              <a:rPr lang="en-GB" dirty="0" err="1"/>
              <a:t>plenērs</a:t>
            </a:r>
            <a:r>
              <a:rPr lang="en-GB" dirty="0"/>
              <a:t> “Valdis </a:t>
            </a:r>
            <a:r>
              <a:rPr lang="en-GB" dirty="0" err="1"/>
              <a:t>Bušs</a:t>
            </a:r>
            <a:r>
              <a:rPr lang="en-GB" dirty="0"/>
              <a:t> 2022””</a:t>
            </a:r>
          </a:p>
        </p:txBody>
      </p:sp>
      <p:sp>
        <p:nvSpPr>
          <p:cNvPr id="3" name="Subtitle 2">
            <a:extLst>
              <a:ext uri="{FF2B5EF4-FFF2-40B4-BE49-F238E27FC236}">
                <a16:creationId xmlns:a16="http://schemas.microsoft.com/office/drawing/2014/main" id="{F432377A-BFDA-72D4-93CC-51B6668C6469}"/>
              </a:ext>
            </a:extLst>
          </p:cNvPr>
          <p:cNvSpPr>
            <a:spLocks noGrp="1"/>
          </p:cNvSpPr>
          <p:nvPr>
            <p:ph type="subTitle" idx="1"/>
          </p:nvPr>
        </p:nvSpPr>
        <p:spPr/>
        <p:txBody>
          <a:bodyPr/>
          <a:lstStyle/>
          <a:p>
            <a:r>
              <a:rPr lang="lv-LV" dirty="0"/>
              <a:t>Nr. </a:t>
            </a:r>
            <a:r>
              <a:rPr lang="en-GB" dirty="0"/>
              <a:t>LKP2022/01</a:t>
            </a:r>
            <a:r>
              <a:rPr lang="lv-LV" dirty="0"/>
              <a:t>, projekta īstenotājs Balvu novada pašvaldība</a:t>
            </a:r>
            <a:endParaRPr lang="en-GB" dirty="0"/>
          </a:p>
          <a:p>
            <a:endParaRPr lang="en-GB" dirty="0"/>
          </a:p>
        </p:txBody>
      </p:sp>
    </p:spTree>
    <p:extLst>
      <p:ext uri="{BB962C8B-B14F-4D97-AF65-F5344CB8AC3E}">
        <p14:creationId xmlns:p14="http://schemas.microsoft.com/office/powerpoint/2010/main" val="1336348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95A67B-E874-E5F1-FF63-5748A45E285E}"/>
              </a:ext>
            </a:extLst>
          </p:cNvPr>
          <p:cNvSpPr txBox="1"/>
          <p:nvPr/>
        </p:nvSpPr>
        <p:spPr>
          <a:xfrm>
            <a:off x="345186" y="322826"/>
            <a:ext cx="6103620" cy="584775"/>
          </a:xfrm>
          <a:prstGeom prst="rect">
            <a:avLst/>
          </a:prstGeom>
          <a:noFill/>
        </p:spPr>
        <p:txBody>
          <a:bodyPr wrap="square">
            <a:spAutoFit/>
          </a:bodyPr>
          <a:lstStyle/>
          <a:p>
            <a:r>
              <a:rPr lang="lv-LV" sz="3200" dirty="0"/>
              <a:t>Izstādes </a:t>
            </a:r>
            <a:r>
              <a:rPr lang="lv-LV" sz="3200" dirty="0" err="1"/>
              <a:t>atlāšana</a:t>
            </a:r>
            <a:r>
              <a:rPr lang="lv-LV" sz="3200" dirty="0"/>
              <a:t> – 21.07.2022</a:t>
            </a:r>
            <a:r>
              <a:rPr lang="lv-LV" sz="1800" dirty="0"/>
              <a:t>.</a:t>
            </a:r>
            <a:endParaRPr lang="en-GB" sz="1800" dirty="0"/>
          </a:p>
        </p:txBody>
      </p:sp>
      <p:pic>
        <p:nvPicPr>
          <p:cNvPr id="5" name="Picture 4">
            <a:extLst>
              <a:ext uri="{FF2B5EF4-FFF2-40B4-BE49-F238E27FC236}">
                <a16:creationId xmlns:a16="http://schemas.microsoft.com/office/drawing/2014/main" id="{21ECD414-5331-C555-FC86-DE83EA836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12" y="1068938"/>
            <a:ext cx="4724611" cy="4720124"/>
          </a:xfrm>
          <a:prstGeom prst="rect">
            <a:avLst/>
          </a:prstGeom>
        </p:spPr>
      </p:pic>
      <p:pic>
        <p:nvPicPr>
          <p:cNvPr id="7" name="Picture 6">
            <a:extLst>
              <a:ext uri="{FF2B5EF4-FFF2-40B4-BE49-F238E27FC236}">
                <a16:creationId xmlns:a16="http://schemas.microsoft.com/office/drawing/2014/main" id="{31C06B83-58C7-A420-26D4-B0BB5E0AD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545" y="246888"/>
            <a:ext cx="5738843" cy="4306824"/>
          </a:xfrm>
          <a:prstGeom prst="rect">
            <a:avLst/>
          </a:prstGeom>
        </p:spPr>
      </p:pic>
      <p:sp>
        <p:nvSpPr>
          <p:cNvPr id="8" name="TextBox 7">
            <a:extLst>
              <a:ext uri="{FF2B5EF4-FFF2-40B4-BE49-F238E27FC236}">
                <a16:creationId xmlns:a16="http://schemas.microsoft.com/office/drawing/2014/main" id="{F946AC21-62BE-4937-6695-37D01C066270}"/>
              </a:ext>
            </a:extLst>
          </p:cNvPr>
          <p:cNvSpPr txBox="1"/>
          <p:nvPr/>
        </p:nvSpPr>
        <p:spPr>
          <a:xfrm>
            <a:off x="6096000" y="5111496"/>
            <a:ext cx="2932938" cy="369332"/>
          </a:xfrm>
          <a:prstGeom prst="rect">
            <a:avLst/>
          </a:prstGeom>
          <a:noFill/>
        </p:spPr>
        <p:txBody>
          <a:bodyPr wrap="square" rtlCol="0">
            <a:spAutoFit/>
          </a:bodyPr>
          <a:lstStyle/>
          <a:p>
            <a:r>
              <a:rPr lang="lv-LV" i="1" dirty="0"/>
              <a:t>Foto:  projekta arhīvs</a:t>
            </a:r>
            <a:endParaRPr lang="en-GB" i="1" dirty="0"/>
          </a:p>
        </p:txBody>
      </p:sp>
    </p:spTree>
    <p:extLst>
      <p:ext uri="{BB962C8B-B14F-4D97-AF65-F5344CB8AC3E}">
        <p14:creationId xmlns:p14="http://schemas.microsoft.com/office/powerpoint/2010/main" val="909808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BFF5F-613D-B0D3-1DB8-04ED3DE7CBDD}"/>
              </a:ext>
            </a:extLst>
          </p:cNvPr>
          <p:cNvSpPr txBox="1"/>
          <p:nvPr/>
        </p:nvSpPr>
        <p:spPr>
          <a:xfrm>
            <a:off x="603504" y="438912"/>
            <a:ext cx="5056632" cy="584775"/>
          </a:xfrm>
          <a:prstGeom prst="rect">
            <a:avLst/>
          </a:prstGeom>
          <a:noFill/>
        </p:spPr>
        <p:txBody>
          <a:bodyPr wrap="square" rtlCol="0">
            <a:spAutoFit/>
          </a:bodyPr>
          <a:lstStyle/>
          <a:p>
            <a:r>
              <a:rPr lang="lv-LV" sz="3200" b="1" dirty="0"/>
              <a:t>Izdots katalogs </a:t>
            </a:r>
            <a:endParaRPr lang="en-GB" sz="3200" b="1" dirty="0"/>
          </a:p>
        </p:txBody>
      </p:sp>
      <p:pic>
        <p:nvPicPr>
          <p:cNvPr id="4" name="Picture 3">
            <a:extLst>
              <a:ext uri="{FF2B5EF4-FFF2-40B4-BE49-F238E27FC236}">
                <a16:creationId xmlns:a16="http://schemas.microsoft.com/office/drawing/2014/main" id="{47CC2263-13F4-9F1E-48FB-51482BD0F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1412" y="338769"/>
            <a:ext cx="2973672" cy="2230254"/>
          </a:xfrm>
          <a:prstGeom prst="rect">
            <a:avLst/>
          </a:prstGeom>
        </p:spPr>
      </p:pic>
      <p:pic>
        <p:nvPicPr>
          <p:cNvPr id="6" name="Picture 5">
            <a:extLst>
              <a:ext uri="{FF2B5EF4-FFF2-40B4-BE49-F238E27FC236}">
                <a16:creationId xmlns:a16="http://schemas.microsoft.com/office/drawing/2014/main" id="{C0E219D6-73EE-3435-66A5-2D322EE99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 y="1453896"/>
            <a:ext cx="4169664" cy="3127248"/>
          </a:xfrm>
          <a:prstGeom prst="rect">
            <a:avLst/>
          </a:prstGeom>
        </p:spPr>
      </p:pic>
      <p:pic>
        <p:nvPicPr>
          <p:cNvPr id="8" name="Picture 7">
            <a:extLst>
              <a:ext uri="{FF2B5EF4-FFF2-40B4-BE49-F238E27FC236}">
                <a16:creationId xmlns:a16="http://schemas.microsoft.com/office/drawing/2014/main" id="{31876734-1765-B74E-8BCF-B957DA9CD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455" y="1453896"/>
            <a:ext cx="4169664" cy="3127248"/>
          </a:xfrm>
          <a:prstGeom prst="rect">
            <a:avLst/>
          </a:prstGeom>
        </p:spPr>
      </p:pic>
      <p:pic>
        <p:nvPicPr>
          <p:cNvPr id="10" name="Picture 9">
            <a:extLst>
              <a:ext uri="{FF2B5EF4-FFF2-40B4-BE49-F238E27FC236}">
                <a16:creationId xmlns:a16="http://schemas.microsoft.com/office/drawing/2014/main" id="{92E83C73-F0BE-7886-A7D1-91900E122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190" y="2978044"/>
            <a:ext cx="2973673" cy="2230255"/>
          </a:xfrm>
          <a:prstGeom prst="rect">
            <a:avLst/>
          </a:prstGeom>
        </p:spPr>
      </p:pic>
      <p:sp>
        <p:nvSpPr>
          <p:cNvPr id="11" name="TextBox 10">
            <a:extLst>
              <a:ext uri="{FF2B5EF4-FFF2-40B4-BE49-F238E27FC236}">
                <a16:creationId xmlns:a16="http://schemas.microsoft.com/office/drawing/2014/main" id="{381BD8B6-EB0C-9299-C909-7715EDBEAAD8}"/>
              </a:ext>
            </a:extLst>
          </p:cNvPr>
          <p:cNvSpPr txBox="1"/>
          <p:nvPr/>
        </p:nvSpPr>
        <p:spPr>
          <a:xfrm>
            <a:off x="329183" y="5526762"/>
            <a:ext cx="2295144" cy="369332"/>
          </a:xfrm>
          <a:prstGeom prst="rect">
            <a:avLst/>
          </a:prstGeom>
          <a:noFill/>
        </p:spPr>
        <p:txBody>
          <a:bodyPr wrap="square" rtlCol="0">
            <a:spAutoFit/>
          </a:bodyPr>
          <a:lstStyle/>
          <a:p>
            <a:r>
              <a:rPr lang="lv-LV" i="1" dirty="0"/>
              <a:t>Foto:  Vineta </a:t>
            </a:r>
            <a:r>
              <a:rPr lang="lv-LV" i="1" dirty="0" err="1"/>
              <a:t>Zeltkalne</a:t>
            </a:r>
            <a:endParaRPr lang="en-GB" i="1" dirty="0"/>
          </a:p>
        </p:txBody>
      </p:sp>
      <p:sp>
        <p:nvSpPr>
          <p:cNvPr id="12" name="TextBox 11">
            <a:extLst>
              <a:ext uri="{FF2B5EF4-FFF2-40B4-BE49-F238E27FC236}">
                <a16:creationId xmlns:a16="http://schemas.microsoft.com/office/drawing/2014/main" id="{F9B3F85E-B1CE-0078-53F7-045779EA12C1}"/>
              </a:ext>
            </a:extLst>
          </p:cNvPr>
          <p:cNvSpPr txBox="1"/>
          <p:nvPr/>
        </p:nvSpPr>
        <p:spPr>
          <a:xfrm>
            <a:off x="329183" y="4961620"/>
            <a:ext cx="8291615" cy="369332"/>
          </a:xfrm>
          <a:prstGeom prst="rect">
            <a:avLst/>
          </a:prstGeom>
          <a:noFill/>
        </p:spPr>
        <p:txBody>
          <a:bodyPr wrap="square" rtlCol="0">
            <a:spAutoFit/>
          </a:bodyPr>
          <a:lstStyle/>
          <a:p>
            <a:r>
              <a:rPr lang="lv-LV" dirty="0"/>
              <a:t>Katalogs apskatāma </a:t>
            </a:r>
            <a:r>
              <a:rPr lang="lv-LV" dirty="0" err="1"/>
              <a:t>online</a:t>
            </a:r>
            <a:r>
              <a:rPr lang="lv-LV" dirty="0"/>
              <a:t>: </a:t>
            </a:r>
            <a:r>
              <a:rPr lang="lv-LV" dirty="0">
                <a:solidFill>
                  <a:srgbClr val="0070C0"/>
                </a:solidFill>
                <a:hlinkClick r:id="rId6">
                  <a:extLst>
                    <a:ext uri="{A12FA001-AC4F-418D-AE19-62706E023703}">
                      <ahyp:hlinkClr xmlns:ahyp="http://schemas.microsoft.com/office/drawing/2018/hyperlinkcolor" val="tx"/>
                    </a:ext>
                  </a:extLst>
                </a:hlinkClick>
              </a:rPr>
              <a:t>https://www.calameo.com/books/006840576714feb53c9c3</a:t>
            </a:r>
            <a:endParaRPr lang="en-GB" dirty="0">
              <a:solidFill>
                <a:srgbClr val="0070C0"/>
              </a:solidFill>
            </a:endParaRPr>
          </a:p>
        </p:txBody>
      </p:sp>
    </p:spTree>
    <p:extLst>
      <p:ext uri="{BB962C8B-B14F-4D97-AF65-F5344CB8AC3E}">
        <p14:creationId xmlns:p14="http://schemas.microsoft.com/office/powerpoint/2010/main" val="1198488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6ECDE-9566-188D-75B7-65595945F7A1}"/>
              </a:ext>
            </a:extLst>
          </p:cNvPr>
          <p:cNvSpPr txBox="1"/>
          <p:nvPr/>
        </p:nvSpPr>
        <p:spPr>
          <a:xfrm>
            <a:off x="713232" y="1426464"/>
            <a:ext cx="10012680" cy="369332"/>
          </a:xfrm>
          <a:prstGeom prst="rect">
            <a:avLst/>
          </a:prstGeom>
          <a:noFill/>
        </p:spPr>
        <p:txBody>
          <a:bodyPr wrap="square" rtlCol="0">
            <a:spAutoFit/>
          </a:bodyPr>
          <a:lstStyle/>
          <a:p>
            <a:r>
              <a:rPr lang="lv-LV" dirty="0"/>
              <a:t>Projekta vadītāja: Vineta </a:t>
            </a:r>
            <a:r>
              <a:rPr lang="lv-LV" dirty="0" err="1"/>
              <a:t>Zeltkalne</a:t>
            </a:r>
            <a:r>
              <a:rPr lang="lv-LV" dirty="0"/>
              <a:t>, mob.t. 29373559, e-pasts: vineta.zeltkalne@balvi.lv</a:t>
            </a:r>
            <a:endParaRPr lang="en-GB" dirty="0"/>
          </a:p>
        </p:txBody>
      </p:sp>
      <p:pic>
        <p:nvPicPr>
          <p:cNvPr id="4" name="Picture 3">
            <a:extLst>
              <a:ext uri="{FF2B5EF4-FFF2-40B4-BE49-F238E27FC236}">
                <a16:creationId xmlns:a16="http://schemas.microsoft.com/office/drawing/2014/main" id="{D9FBBE36-43CB-8BFF-3D59-EEDC96D71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759" y="2307860"/>
            <a:ext cx="8958529" cy="3047476"/>
          </a:xfrm>
          <a:prstGeom prst="rect">
            <a:avLst/>
          </a:prstGeom>
        </p:spPr>
      </p:pic>
    </p:spTree>
    <p:extLst>
      <p:ext uri="{BB962C8B-B14F-4D97-AF65-F5344CB8AC3E}">
        <p14:creationId xmlns:p14="http://schemas.microsoft.com/office/powerpoint/2010/main" val="1559881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F155-4036-5AA7-05B4-0C12074672DB}"/>
              </a:ext>
            </a:extLst>
          </p:cNvPr>
          <p:cNvSpPr>
            <a:spLocks noGrp="1"/>
          </p:cNvSpPr>
          <p:nvPr>
            <p:ph type="title"/>
          </p:nvPr>
        </p:nvSpPr>
        <p:spPr/>
        <p:txBody>
          <a:bodyPr/>
          <a:lstStyle/>
          <a:p>
            <a:r>
              <a:rPr lang="lv-LV" dirty="0"/>
              <a:t>Latgales programmas atbalsts 4000.00 </a:t>
            </a:r>
            <a:r>
              <a:rPr lang="lv-LV" dirty="0" err="1"/>
              <a:t>Eur</a:t>
            </a:r>
            <a:endParaRPr lang="en-GB" dirty="0"/>
          </a:p>
        </p:txBody>
      </p:sp>
      <p:sp>
        <p:nvSpPr>
          <p:cNvPr id="3" name="Content Placeholder 2">
            <a:extLst>
              <a:ext uri="{FF2B5EF4-FFF2-40B4-BE49-F238E27FC236}">
                <a16:creationId xmlns:a16="http://schemas.microsoft.com/office/drawing/2014/main" id="{FED079C3-AF09-8634-EEA2-6BC31DE5B5AF}"/>
              </a:ext>
            </a:extLst>
          </p:cNvPr>
          <p:cNvSpPr>
            <a:spLocks noGrp="1"/>
          </p:cNvSpPr>
          <p:nvPr>
            <p:ph sz="quarter" idx="13"/>
          </p:nvPr>
        </p:nvSpPr>
        <p:spPr>
          <a:xfrm>
            <a:off x="447430" y="1716946"/>
            <a:ext cx="10363826" cy="3424107"/>
          </a:xfrm>
        </p:spPr>
        <p:txBody>
          <a:bodyPr/>
          <a:lstStyle/>
          <a:p>
            <a:pPr algn="just"/>
            <a:r>
              <a:rPr lang="lv-LV" dirty="0"/>
              <a:t>Izlietots: materiālu iegādei (dažāda izmēra audekli, papīrs, akrila un eļļas krāsas, šķīdinātāji, lakas, pastas, gruntis, sveķu terpentīns u.c.), izstādes iekārtošanai materiālu izmaksas (krāsas moduļu sienas sagatavošanai, stieples, auklas, skrūves, </a:t>
            </a:r>
            <a:r>
              <a:rPr lang="lv-LV" dirty="0" err="1"/>
              <a:t>ploterēšana</a:t>
            </a:r>
            <a:r>
              <a:rPr lang="lv-LV" dirty="0"/>
              <a:t> u.c.), daļēji kataloga izdošana un daļēji kuratora pakalpojumi.</a:t>
            </a:r>
          </a:p>
          <a:p>
            <a:pPr algn="just"/>
            <a:r>
              <a:rPr lang="lv-LV" dirty="0"/>
              <a:t>Pašvaldība no sava budžeta sedz nakšņošanas izmaksas, ēdināšanu, kafijas pauzi izstādes atklāšanai, transportu uz/no lidostas «Rīga», transportu plenēra laikā, kuratora pakalpojumu un kataloga izdošanu.</a:t>
            </a:r>
          </a:p>
          <a:p>
            <a:endParaRPr lang="en-GB" dirty="0"/>
          </a:p>
        </p:txBody>
      </p:sp>
    </p:spTree>
    <p:extLst>
      <p:ext uri="{BB962C8B-B14F-4D97-AF65-F5344CB8AC3E}">
        <p14:creationId xmlns:p14="http://schemas.microsoft.com/office/powerpoint/2010/main" val="2142726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715C-7ADF-EAC8-D394-F7390C0347BD}"/>
              </a:ext>
            </a:extLst>
          </p:cNvPr>
          <p:cNvSpPr>
            <a:spLocks noGrp="1"/>
          </p:cNvSpPr>
          <p:nvPr>
            <p:ph type="title"/>
          </p:nvPr>
        </p:nvSpPr>
        <p:spPr>
          <a:xfrm>
            <a:off x="866363" y="292455"/>
            <a:ext cx="9603275" cy="1049235"/>
          </a:xfrm>
        </p:spPr>
        <p:txBody>
          <a:bodyPr/>
          <a:lstStyle/>
          <a:p>
            <a:r>
              <a:rPr lang="lv-LV" dirty="0"/>
              <a:t>Projekts</a:t>
            </a:r>
            <a:endParaRPr lang="en-GB" dirty="0"/>
          </a:p>
        </p:txBody>
      </p:sp>
      <p:sp>
        <p:nvSpPr>
          <p:cNvPr id="3" name="Content Placeholder 2">
            <a:extLst>
              <a:ext uri="{FF2B5EF4-FFF2-40B4-BE49-F238E27FC236}">
                <a16:creationId xmlns:a16="http://schemas.microsoft.com/office/drawing/2014/main" id="{993F86B6-F58E-E91B-5415-EBE46E5E06D3}"/>
              </a:ext>
            </a:extLst>
          </p:cNvPr>
          <p:cNvSpPr>
            <a:spLocks noGrp="1"/>
          </p:cNvSpPr>
          <p:nvPr>
            <p:ph sz="quarter" idx="13"/>
          </p:nvPr>
        </p:nvSpPr>
        <p:spPr>
          <a:xfrm>
            <a:off x="294977" y="1076866"/>
            <a:ext cx="11602045" cy="4418678"/>
          </a:xfrm>
        </p:spPr>
        <p:txBody>
          <a:bodyPr>
            <a:normAutofit/>
          </a:bodyPr>
          <a:lstStyle/>
          <a:p>
            <a:pPr algn="just"/>
            <a:r>
              <a:rPr lang="lv-LV" sz="1800" dirty="0">
                <a:solidFill>
                  <a:srgbClr val="000000"/>
                </a:solidFill>
                <a:effectLst/>
                <a:ea typeface="Calibri" panose="020F0502020204030204" pitchFamily="34" charset="0"/>
                <a:cs typeface="Times New Roman" panose="02020603050405020304" pitchFamily="18" charset="0"/>
              </a:rPr>
              <a:t>Plenēra noorganizēšana un izstādes izveidošana ir mūsu apzināšanās, ka Valda Buša atstātais mantojums ir nozīmīgs Latvijas un pasaules mērogā. Mēs vēlamies to saglabāt, darīt pieejamu un lepoties ar to. Mēs apzināmies savu atbildību mantojuma saglabāšanā un nodošanā nākamajām paaudzēm, ieinteresējam vietējos iedzīvotājus novērtēt novada unikalitātes. Jo tieši šajā pusē: Viļakas novada Susāju pagasta </a:t>
            </a:r>
            <a:r>
              <a:rPr lang="lv-LV" sz="1800" dirty="0" err="1">
                <a:solidFill>
                  <a:srgbClr val="000000"/>
                </a:solidFill>
                <a:effectLst/>
                <a:ea typeface="Calibri" panose="020F0502020204030204" pitchFamily="34" charset="0"/>
                <a:cs typeface="Times New Roman" panose="02020603050405020304" pitchFamily="18" charset="0"/>
              </a:rPr>
              <a:t>Pokševas</a:t>
            </a:r>
            <a:r>
              <a:rPr lang="lv-LV" sz="1800" dirty="0">
                <a:solidFill>
                  <a:srgbClr val="000000"/>
                </a:solidFill>
                <a:effectLst/>
                <a:ea typeface="Calibri" panose="020F0502020204030204" pitchFamily="34" charset="0"/>
                <a:cs typeface="Times New Roman" panose="02020603050405020304" pitchFamily="18" charset="0"/>
              </a:rPr>
              <a:t> ciemā ir uzsācies  izcilā latviešu ainavu meistara Valda Buša dzīves ceļš.</a:t>
            </a:r>
            <a:endParaRPr lang="lv-LV" dirty="0"/>
          </a:p>
          <a:p>
            <a:pPr algn="just"/>
            <a:r>
              <a:rPr lang="lv-LV" sz="1800" dirty="0"/>
              <a:t>Projekta mērķis - Noorganizēt 6. starptautisko glezniecības plenēru “Valdis Bušs 2022” un izveidot ceļojošo izstādi ar  jaunradītajiem mākslas darbiem. </a:t>
            </a:r>
          </a:p>
          <a:p>
            <a:pPr algn="just"/>
            <a:r>
              <a:rPr lang="lv-LV" sz="1800" dirty="0"/>
              <a:t>Projekta realizācijas laiks no 2022. gada 1. maijs līdz 24. oktobrim.</a:t>
            </a:r>
          </a:p>
          <a:p>
            <a:pPr algn="just"/>
            <a:r>
              <a:rPr lang="lv-LV" sz="1800" dirty="0"/>
              <a:t>Plenērs ar mākslinieku piedalīšanos notika no 2022. gada 11. līdz 22. jūlijam.</a:t>
            </a:r>
          </a:p>
          <a:p>
            <a:pPr algn="just"/>
            <a:r>
              <a:rPr lang="lv-LV" sz="1800" dirty="0"/>
              <a:t>Ceļojošo izstādi iespējams </a:t>
            </a:r>
            <a:r>
              <a:rPr lang="lv-LV" sz="1800" dirty="0" err="1"/>
              <a:t>uzzaicināt</a:t>
            </a:r>
            <a:r>
              <a:rPr lang="lv-LV" sz="1800" dirty="0"/>
              <a:t> uz savu kultūras/izglītības iestādi, pieteikt zvanot Viļakas muzeja vadītājai Ritai </a:t>
            </a:r>
            <a:r>
              <a:rPr lang="lv-LV" sz="1800" dirty="0" err="1"/>
              <a:t>Gruševai</a:t>
            </a:r>
            <a:r>
              <a:rPr lang="lv-LV" sz="1800" dirty="0"/>
              <a:t>, mob.t. </a:t>
            </a:r>
            <a:r>
              <a:rPr lang="lv-LV" sz="1600" dirty="0"/>
              <a:t> 28386859.</a:t>
            </a:r>
            <a:endParaRPr lang="en-GB" sz="1800" dirty="0"/>
          </a:p>
        </p:txBody>
      </p:sp>
    </p:spTree>
    <p:extLst>
      <p:ext uri="{BB962C8B-B14F-4D97-AF65-F5344CB8AC3E}">
        <p14:creationId xmlns:p14="http://schemas.microsoft.com/office/powerpoint/2010/main" val="344661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87E8-907A-FC95-C3CB-A4FC32B1C265}"/>
              </a:ext>
            </a:extLst>
          </p:cNvPr>
          <p:cNvSpPr>
            <a:spLocks noGrp="1"/>
          </p:cNvSpPr>
          <p:nvPr>
            <p:ph type="title"/>
          </p:nvPr>
        </p:nvSpPr>
        <p:spPr>
          <a:xfrm>
            <a:off x="180563" y="191871"/>
            <a:ext cx="9603275" cy="1049235"/>
          </a:xfrm>
        </p:spPr>
        <p:txBody>
          <a:bodyPr/>
          <a:lstStyle/>
          <a:p>
            <a:r>
              <a:rPr lang="lv-LV" dirty="0"/>
              <a:t>2022.Gada dalībnieki</a:t>
            </a:r>
            <a:endParaRPr lang="en-GB" dirty="0"/>
          </a:p>
        </p:txBody>
      </p:sp>
      <p:pic>
        <p:nvPicPr>
          <p:cNvPr id="5" name="Content Placeholder 4">
            <a:extLst>
              <a:ext uri="{FF2B5EF4-FFF2-40B4-BE49-F238E27FC236}">
                <a16:creationId xmlns:a16="http://schemas.microsoft.com/office/drawing/2014/main" id="{8DFFF303-A6DA-8A29-96E2-43F2E261126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709287" y="716488"/>
            <a:ext cx="6428105" cy="4821079"/>
          </a:xfrm>
        </p:spPr>
      </p:pic>
      <p:sp>
        <p:nvSpPr>
          <p:cNvPr id="6" name="TextBox 5">
            <a:extLst>
              <a:ext uri="{FF2B5EF4-FFF2-40B4-BE49-F238E27FC236}">
                <a16:creationId xmlns:a16="http://schemas.microsoft.com/office/drawing/2014/main" id="{7A6D77D7-50AD-04BF-FC68-3066DAFD0C15}"/>
              </a:ext>
            </a:extLst>
          </p:cNvPr>
          <p:cNvSpPr txBox="1"/>
          <p:nvPr/>
        </p:nvSpPr>
        <p:spPr>
          <a:xfrm>
            <a:off x="258163" y="1136362"/>
            <a:ext cx="4299998" cy="4401205"/>
          </a:xfrm>
          <a:prstGeom prst="rect">
            <a:avLst/>
          </a:prstGeom>
          <a:noFill/>
        </p:spPr>
        <p:txBody>
          <a:bodyPr wrap="square" rtlCol="0">
            <a:spAutoFit/>
          </a:bodyPr>
          <a:lstStyle/>
          <a:p>
            <a:r>
              <a:rPr lang="lv-LV" sz="2800" dirty="0">
                <a:effectLst/>
                <a:latin typeface="Times New Roman" panose="02020603050405020304" pitchFamily="18" charset="0"/>
                <a:ea typeface="Calibri" panose="020F0502020204030204" pitchFamily="34" charset="0"/>
              </a:rPr>
              <a:t>Agra Ritiņa (Latvija), </a:t>
            </a:r>
          </a:p>
          <a:p>
            <a:r>
              <a:rPr lang="lv-LV" sz="2800" dirty="0" err="1">
                <a:effectLst/>
                <a:latin typeface="Times New Roman" panose="02020603050405020304" pitchFamily="18" charset="0"/>
                <a:ea typeface="Times New Roman" panose="02020603050405020304" pitchFamily="18" charset="0"/>
              </a:rPr>
              <a:t>Emilie</a:t>
            </a:r>
            <a:r>
              <a:rPr lang="lv-LV" sz="2800" dirty="0">
                <a:effectLst/>
                <a:latin typeface="Times New Roman" panose="02020603050405020304" pitchFamily="18" charset="0"/>
                <a:ea typeface="Times New Roman" panose="02020603050405020304" pitchFamily="18" charset="0"/>
              </a:rPr>
              <a:t> </a:t>
            </a:r>
            <a:r>
              <a:rPr lang="lv-LV" sz="2800" dirty="0" err="1">
                <a:effectLst/>
                <a:latin typeface="Times New Roman" panose="02020603050405020304" pitchFamily="18" charset="0"/>
                <a:ea typeface="Times New Roman" panose="02020603050405020304" pitchFamily="18" charset="0"/>
              </a:rPr>
              <a:t>Kanervo</a:t>
            </a:r>
            <a:r>
              <a:rPr lang="lv-LV" sz="2800" dirty="0">
                <a:effectLst/>
                <a:latin typeface="Times New Roman" panose="02020603050405020304" pitchFamily="18" charset="0"/>
                <a:ea typeface="Times New Roman" panose="02020603050405020304" pitchFamily="18" charset="0"/>
              </a:rPr>
              <a:t> (Somija), </a:t>
            </a:r>
          </a:p>
          <a:p>
            <a:r>
              <a:rPr lang="lv-LV" sz="2800" dirty="0">
                <a:effectLst/>
                <a:latin typeface="Times New Roman" panose="02020603050405020304" pitchFamily="18" charset="0"/>
                <a:ea typeface="Times New Roman" panose="02020603050405020304" pitchFamily="18" charset="0"/>
              </a:rPr>
              <a:t>Jena Jang (Dienvidkoreja), </a:t>
            </a:r>
          </a:p>
          <a:p>
            <a:r>
              <a:rPr lang="lv-LV" sz="2800" dirty="0">
                <a:effectLst/>
                <a:latin typeface="Times New Roman" panose="02020603050405020304" pitchFamily="18" charset="0"/>
                <a:ea typeface="Times New Roman" panose="02020603050405020304" pitchFamily="18" charset="0"/>
              </a:rPr>
              <a:t>Solveiga </a:t>
            </a:r>
            <a:r>
              <a:rPr lang="lv-LV" sz="2800" dirty="0" err="1">
                <a:effectLst/>
                <a:latin typeface="Times New Roman" panose="02020603050405020304" pitchFamily="18" charset="0"/>
                <a:ea typeface="Times New Roman" panose="02020603050405020304" pitchFamily="18" charset="0"/>
              </a:rPr>
              <a:t>Gutaute</a:t>
            </a:r>
            <a:r>
              <a:rPr lang="lv-LV" sz="2800" dirty="0">
                <a:effectLst/>
                <a:latin typeface="Times New Roman" panose="02020603050405020304" pitchFamily="18" charset="0"/>
                <a:ea typeface="Times New Roman" panose="02020603050405020304" pitchFamily="18" charset="0"/>
              </a:rPr>
              <a:t> (Lietuva), </a:t>
            </a:r>
          </a:p>
          <a:p>
            <a:r>
              <a:rPr lang="lv-LV" sz="2800" dirty="0">
                <a:effectLst/>
                <a:latin typeface="Times New Roman" panose="02020603050405020304" pitchFamily="18" charset="0"/>
                <a:ea typeface="Times New Roman" panose="02020603050405020304" pitchFamily="18" charset="0"/>
              </a:rPr>
              <a:t>Madara Tropa (Latvija, dzīvo ASV),</a:t>
            </a:r>
          </a:p>
          <a:p>
            <a:r>
              <a:rPr lang="lv-LV" sz="2800" dirty="0" err="1">
                <a:effectLst/>
                <a:latin typeface="Times New Roman" panose="02020603050405020304" pitchFamily="18" charset="0"/>
                <a:ea typeface="Calibri" panose="020F0502020204030204" pitchFamily="34" charset="0"/>
              </a:rPr>
              <a:t>Nimet</a:t>
            </a:r>
            <a:r>
              <a:rPr lang="lv-LV" sz="2800" dirty="0">
                <a:effectLst/>
                <a:latin typeface="Times New Roman" panose="02020603050405020304" pitchFamily="18" charset="0"/>
                <a:ea typeface="Calibri" panose="020F0502020204030204" pitchFamily="34" charset="0"/>
              </a:rPr>
              <a:t> </a:t>
            </a:r>
            <a:r>
              <a:rPr lang="lv-LV" sz="2800" dirty="0" err="1">
                <a:effectLst/>
                <a:latin typeface="Times New Roman" panose="02020603050405020304" pitchFamily="18" charset="0"/>
                <a:ea typeface="Calibri" panose="020F0502020204030204" pitchFamily="34" charset="0"/>
              </a:rPr>
              <a:t>Keser</a:t>
            </a:r>
            <a:r>
              <a:rPr lang="lv-LV" sz="2800" dirty="0">
                <a:effectLst/>
                <a:latin typeface="Times New Roman" panose="02020603050405020304" pitchFamily="18" charset="0"/>
                <a:ea typeface="Calibri" panose="020F0502020204030204" pitchFamily="34" charset="0"/>
              </a:rPr>
              <a:t> (Turcija)</a:t>
            </a:r>
          </a:p>
          <a:p>
            <a:endParaRPr lang="lv-LV" sz="2800" dirty="0">
              <a:latin typeface="Times New Roman" panose="02020603050405020304" pitchFamily="18" charset="0"/>
            </a:endParaRPr>
          </a:p>
          <a:p>
            <a:r>
              <a:rPr lang="lv-LV" sz="2800" dirty="0">
                <a:latin typeface="Times New Roman" panose="02020603050405020304" pitchFamily="18" charset="0"/>
              </a:rPr>
              <a:t>Kopā ar plenēra kuratoriem Elitu Teilāni un Māri Čačku</a:t>
            </a:r>
            <a:endParaRPr lang="en-GB" sz="2800" dirty="0"/>
          </a:p>
        </p:txBody>
      </p:sp>
    </p:spTree>
    <p:extLst>
      <p:ext uri="{BB962C8B-B14F-4D97-AF65-F5344CB8AC3E}">
        <p14:creationId xmlns:p14="http://schemas.microsoft.com/office/powerpoint/2010/main" val="58992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DD295B-E2D9-E2D8-43C5-13EE15A7D18A}"/>
              </a:ext>
            </a:extLst>
          </p:cNvPr>
          <p:cNvSpPr txBox="1"/>
          <p:nvPr/>
        </p:nvSpPr>
        <p:spPr>
          <a:xfrm>
            <a:off x="667512" y="338328"/>
            <a:ext cx="5998464" cy="584775"/>
          </a:xfrm>
          <a:prstGeom prst="rect">
            <a:avLst/>
          </a:prstGeom>
          <a:noFill/>
        </p:spPr>
        <p:txBody>
          <a:bodyPr wrap="square" rtlCol="0">
            <a:spAutoFit/>
          </a:bodyPr>
          <a:lstStyle/>
          <a:p>
            <a:r>
              <a:rPr lang="lv-LV" sz="3200" dirty="0"/>
              <a:t>Afiša un ielūgums</a:t>
            </a:r>
            <a:endParaRPr lang="en-GB" sz="3200" dirty="0"/>
          </a:p>
        </p:txBody>
      </p:sp>
      <p:pic>
        <p:nvPicPr>
          <p:cNvPr id="4" name="Picture 3">
            <a:extLst>
              <a:ext uri="{FF2B5EF4-FFF2-40B4-BE49-F238E27FC236}">
                <a16:creationId xmlns:a16="http://schemas.microsoft.com/office/drawing/2014/main" id="{F5F446A6-E0D5-73B5-5524-829F0D8D0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25" y="1245940"/>
            <a:ext cx="5117455" cy="3618668"/>
          </a:xfrm>
          <a:prstGeom prst="rect">
            <a:avLst/>
          </a:prstGeom>
        </p:spPr>
      </p:pic>
      <p:pic>
        <p:nvPicPr>
          <p:cNvPr id="6" name="Picture 5">
            <a:extLst>
              <a:ext uri="{FF2B5EF4-FFF2-40B4-BE49-F238E27FC236}">
                <a16:creationId xmlns:a16="http://schemas.microsoft.com/office/drawing/2014/main" id="{5FDEA757-1279-70D0-267E-9E65EA88D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687" y="461026"/>
            <a:ext cx="5257801" cy="3717781"/>
          </a:xfrm>
          <a:prstGeom prst="rect">
            <a:avLst/>
          </a:prstGeom>
        </p:spPr>
      </p:pic>
      <p:sp>
        <p:nvSpPr>
          <p:cNvPr id="7" name="TextBox 6">
            <a:extLst>
              <a:ext uri="{FF2B5EF4-FFF2-40B4-BE49-F238E27FC236}">
                <a16:creationId xmlns:a16="http://schemas.microsoft.com/office/drawing/2014/main" id="{194D9E6B-EE3E-522D-C529-C6ED4512EC31}"/>
              </a:ext>
            </a:extLst>
          </p:cNvPr>
          <p:cNvSpPr txBox="1"/>
          <p:nvPr/>
        </p:nvSpPr>
        <p:spPr>
          <a:xfrm>
            <a:off x="551825" y="5349240"/>
            <a:ext cx="3209544" cy="369332"/>
          </a:xfrm>
          <a:prstGeom prst="rect">
            <a:avLst/>
          </a:prstGeom>
          <a:noFill/>
        </p:spPr>
        <p:txBody>
          <a:bodyPr wrap="square" rtlCol="0">
            <a:spAutoFit/>
          </a:bodyPr>
          <a:lstStyle/>
          <a:p>
            <a:r>
              <a:rPr lang="lv-LV" i="1" dirty="0"/>
              <a:t>Dizains: Pāvels Terentjevs</a:t>
            </a:r>
            <a:endParaRPr lang="en-GB" i="1" dirty="0"/>
          </a:p>
        </p:txBody>
      </p:sp>
    </p:spTree>
    <p:extLst>
      <p:ext uri="{BB962C8B-B14F-4D97-AF65-F5344CB8AC3E}">
        <p14:creationId xmlns:p14="http://schemas.microsoft.com/office/powerpoint/2010/main" val="2054600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C215-E8A2-EFDE-BE2B-4BF2F237FB90}"/>
              </a:ext>
            </a:extLst>
          </p:cNvPr>
          <p:cNvSpPr>
            <a:spLocks noGrp="1"/>
          </p:cNvSpPr>
          <p:nvPr>
            <p:ph type="title"/>
          </p:nvPr>
        </p:nvSpPr>
        <p:spPr>
          <a:xfrm>
            <a:off x="921227" y="221781"/>
            <a:ext cx="9603275" cy="1049235"/>
          </a:xfrm>
        </p:spPr>
        <p:txBody>
          <a:bodyPr/>
          <a:lstStyle/>
          <a:p>
            <a:r>
              <a:rPr lang="lv-LV" dirty="0"/>
              <a:t>Radīta izstāde – 12 mākslas darbi, kolekcijā + vēl 3, darbi, kopā 15 darbi.</a:t>
            </a:r>
            <a:endParaRPr lang="en-GB" dirty="0"/>
          </a:p>
        </p:txBody>
      </p:sp>
      <p:pic>
        <p:nvPicPr>
          <p:cNvPr id="7" name="Picture 6">
            <a:extLst>
              <a:ext uri="{FF2B5EF4-FFF2-40B4-BE49-F238E27FC236}">
                <a16:creationId xmlns:a16="http://schemas.microsoft.com/office/drawing/2014/main" id="{DF8C4372-E8C2-D888-A293-9A92F500F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91" y="1271016"/>
            <a:ext cx="5474207" cy="4105656"/>
          </a:xfrm>
          <a:prstGeom prst="rect">
            <a:avLst/>
          </a:prstGeom>
        </p:spPr>
      </p:pic>
      <p:pic>
        <p:nvPicPr>
          <p:cNvPr id="11" name="Content Placeholder 10">
            <a:extLst>
              <a:ext uri="{FF2B5EF4-FFF2-40B4-BE49-F238E27FC236}">
                <a16:creationId xmlns:a16="http://schemas.microsoft.com/office/drawing/2014/main" id="{ECAE254D-D2BE-76FB-2B68-A041ADA97D9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88152" y="1271016"/>
            <a:ext cx="5562472" cy="4171854"/>
          </a:xfrm>
        </p:spPr>
      </p:pic>
      <p:sp>
        <p:nvSpPr>
          <p:cNvPr id="12" name="TextBox 11">
            <a:extLst>
              <a:ext uri="{FF2B5EF4-FFF2-40B4-BE49-F238E27FC236}">
                <a16:creationId xmlns:a16="http://schemas.microsoft.com/office/drawing/2014/main" id="{457D9E1B-3FC4-7516-09BC-CB1D91ECAE94}"/>
              </a:ext>
            </a:extLst>
          </p:cNvPr>
          <p:cNvSpPr txBox="1"/>
          <p:nvPr/>
        </p:nvSpPr>
        <p:spPr>
          <a:xfrm>
            <a:off x="283464" y="5586984"/>
            <a:ext cx="2615184" cy="369332"/>
          </a:xfrm>
          <a:prstGeom prst="rect">
            <a:avLst/>
          </a:prstGeom>
          <a:noFill/>
        </p:spPr>
        <p:txBody>
          <a:bodyPr wrap="square" rtlCol="0">
            <a:spAutoFit/>
          </a:bodyPr>
          <a:lstStyle/>
          <a:p>
            <a:r>
              <a:rPr lang="lv-LV" i="1" dirty="0"/>
              <a:t>Foto:  Vineta </a:t>
            </a:r>
            <a:r>
              <a:rPr lang="lv-LV" i="1" dirty="0" err="1"/>
              <a:t>Zeltkalne</a:t>
            </a:r>
            <a:endParaRPr lang="en-GB" i="1" dirty="0"/>
          </a:p>
        </p:txBody>
      </p:sp>
    </p:spTree>
    <p:extLst>
      <p:ext uri="{BB962C8B-B14F-4D97-AF65-F5344CB8AC3E}">
        <p14:creationId xmlns:p14="http://schemas.microsoft.com/office/powerpoint/2010/main" val="2283625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6648-1CF3-97BD-DD30-193AFD7124E0}"/>
              </a:ext>
            </a:extLst>
          </p:cNvPr>
          <p:cNvSpPr>
            <a:spLocks noGrp="1"/>
          </p:cNvSpPr>
          <p:nvPr>
            <p:ph type="title"/>
          </p:nvPr>
        </p:nvSpPr>
        <p:spPr>
          <a:xfrm>
            <a:off x="340090" y="429615"/>
            <a:ext cx="9603275" cy="1049235"/>
          </a:xfrm>
        </p:spPr>
        <p:txBody>
          <a:bodyPr/>
          <a:lstStyle/>
          <a:p>
            <a:r>
              <a:rPr lang="lv-LV" dirty="0"/>
              <a:t>Izstādes </a:t>
            </a:r>
            <a:r>
              <a:rPr lang="lv-LV" dirty="0" err="1"/>
              <a:t>atlāšana</a:t>
            </a:r>
            <a:r>
              <a:rPr lang="lv-LV" dirty="0"/>
              <a:t> – 21.07.2022</a:t>
            </a:r>
            <a:endParaRPr lang="en-GB" dirty="0"/>
          </a:p>
        </p:txBody>
      </p:sp>
      <p:pic>
        <p:nvPicPr>
          <p:cNvPr id="7" name="Picture 6">
            <a:extLst>
              <a:ext uri="{FF2B5EF4-FFF2-40B4-BE49-F238E27FC236}">
                <a16:creationId xmlns:a16="http://schemas.microsoft.com/office/drawing/2014/main" id="{F735D79B-A855-4D0A-17BF-7503A80B1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90" y="1280160"/>
            <a:ext cx="5755910" cy="3839147"/>
          </a:xfrm>
          <a:prstGeom prst="rect">
            <a:avLst/>
          </a:prstGeom>
        </p:spPr>
      </p:pic>
      <p:pic>
        <p:nvPicPr>
          <p:cNvPr id="11" name="Content Placeholder 10">
            <a:extLst>
              <a:ext uri="{FF2B5EF4-FFF2-40B4-BE49-F238E27FC236}">
                <a16:creationId xmlns:a16="http://schemas.microsoft.com/office/drawing/2014/main" id="{68562502-8DB9-3B7A-FCBA-DBA1F02E357B}"/>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305026" y="1280160"/>
            <a:ext cx="5626609" cy="3752905"/>
          </a:xfrm>
        </p:spPr>
      </p:pic>
      <p:sp>
        <p:nvSpPr>
          <p:cNvPr id="12" name="TextBox 11">
            <a:extLst>
              <a:ext uri="{FF2B5EF4-FFF2-40B4-BE49-F238E27FC236}">
                <a16:creationId xmlns:a16="http://schemas.microsoft.com/office/drawing/2014/main" id="{F84212A1-2B34-417D-DB94-C743BBCDFB73}"/>
              </a:ext>
            </a:extLst>
          </p:cNvPr>
          <p:cNvSpPr txBox="1"/>
          <p:nvPr/>
        </p:nvSpPr>
        <p:spPr>
          <a:xfrm>
            <a:off x="340090" y="5495544"/>
            <a:ext cx="1874520" cy="369332"/>
          </a:xfrm>
          <a:prstGeom prst="rect">
            <a:avLst/>
          </a:prstGeom>
          <a:noFill/>
        </p:spPr>
        <p:txBody>
          <a:bodyPr wrap="square" rtlCol="0">
            <a:spAutoFit/>
          </a:bodyPr>
          <a:lstStyle/>
          <a:p>
            <a:r>
              <a:rPr lang="lv-LV" i="1" dirty="0"/>
              <a:t>Foto:  Alvis Baltiņš</a:t>
            </a:r>
            <a:endParaRPr lang="en-GB" i="1" dirty="0"/>
          </a:p>
        </p:txBody>
      </p:sp>
    </p:spTree>
    <p:extLst>
      <p:ext uri="{BB962C8B-B14F-4D97-AF65-F5344CB8AC3E}">
        <p14:creationId xmlns:p14="http://schemas.microsoft.com/office/powerpoint/2010/main" val="115943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C2C9CD-3800-3C93-BF51-A2DDB1EC8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5187" y="976121"/>
            <a:ext cx="5378959" cy="4034219"/>
          </a:xfrm>
          <a:prstGeom prst="rect">
            <a:avLst/>
          </a:prstGeom>
        </p:spPr>
      </p:pic>
      <p:sp>
        <p:nvSpPr>
          <p:cNvPr id="5" name="TextBox 4">
            <a:extLst>
              <a:ext uri="{FF2B5EF4-FFF2-40B4-BE49-F238E27FC236}">
                <a16:creationId xmlns:a16="http://schemas.microsoft.com/office/drawing/2014/main" id="{F76EAB36-C51B-B92C-67C0-3D70CD4DB1F5}"/>
              </a:ext>
            </a:extLst>
          </p:cNvPr>
          <p:cNvSpPr txBox="1"/>
          <p:nvPr/>
        </p:nvSpPr>
        <p:spPr>
          <a:xfrm>
            <a:off x="400050" y="350258"/>
            <a:ext cx="6103620" cy="584775"/>
          </a:xfrm>
          <a:prstGeom prst="rect">
            <a:avLst/>
          </a:prstGeom>
          <a:noFill/>
        </p:spPr>
        <p:txBody>
          <a:bodyPr wrap="square">
            <a:spAutoFit/>
          </a:bodyPr>
          <a:lstStyle/>
          <a:p>
            <a:r>
              <a:rPr lang="lv-LV" sz="3200" dirty="0"/>
              <a:t>Izstādes </a:t>
            </a:r>
            <a:r>
              <a:rPr lang="lv-LV" sz="3200" dirty="0" err="1"/>
              <a:t>atlāšana</a:t>
            </a:r>
            <a:r>
              <a:rPr lang="lv-LV" sz="3200" dirty="0"/>
              <a:t> – 21.07.2022.</a:t>
            </a:r>
            <a:endParaRPr lang="en-GB" sz="3200" dirty="0"/>
          </a:p>
        </p:txBody>
      </p:sp>
      <p:pic>
        <p:nvPicPr>
          <p:cNvPr id="7" name="Picture 6">
            <a:extLst>
              <a:ext uri="{FF2B5EF4-FFF2-40B4-BE49-F238E27FC236}">
                <a16:creationId xmlns:a16="http://schemas.microsoft.com/office/drawing/2014/main" id="{BF180D69-2C51-0B7A-D3FC-0586D7588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74" y="1009841"/>
            <a:ext cx="5289041" cy="3966781"/>
          </a:xfrm>
          <a:prstGeom prst="rect">
            <a:avLst/>
          </a:prstGeom>
        </p:spPr>
      </p:pic>
      <p:sp>
        <p:nvSpPr>
          <p:cNvPr id="8" name="TextBox 7">
            <a:extLst>
              <a:ext uri="{FF2B5EF4-FFF2-40B4-BE49-F238E27FC236}">
                <a16:creationId xmlns:a16="http://schemas.microsoft.com/office/drawing/2014/main" id="{C71514EC-2573-DA1A-25A0-C70DC72F8E4A}"/>
              </a:ext>
            </a:extLst>
          </p:cNvPr>
          <p:cNvSpPr txBox="1"/>
          <p:nvPr/>
        </p:nvSpPr>
        <p:spPr>
          <a:xfrm>
            <a:off x="477774" y="5367528"/>
            <a:ext cx="3063240" cy="369332"/>
          </a:xfrm>
          <a:prstGeom prst="rect">
            <a:avLst/>
          </a:prstGeom>
          <a:noFill/>
        </p:spPr>
        <p:txBody>
          <a:bodyPr wrap="square" rtlCol="0">
            <a:spAutoFit/>
          </a:bodyPr>
          <a:lstStyle/>
          <a:p>
            <a:r>
              <a:rPr lang="lv-LV" i="1" dirty="0"/>
              <a:t>Foto: Vineta </a:t>
            </a:r>
            <a:r>
              <a:rPr lang="lv-LV" i="1" dirty="0" err="1"/>
              <a:t>Zeltkalne</a:t>
            </a:r>
            <a:endParaRPr lang="en-GB" i="1" dirty="0"/>
          </a:p>
        </p:txBody>
      </p:sp>
    </p:spTree>
    <p:extLst>
      <p:ext uri="{BB962C8B-B14F-4D97-AF65-F5344CB8AC3E}">
        <p14:creationId xmlns:p14="http://schemas.microsoft.com/office/powerpoint/2010/main" val="87232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820DF0-68AA-3BD3-E26E-71083F04F807}"/>
              </a:ext>
            </a:extLst>
          </p:cNvPr>
          <p:cNvSpPr txBox="1"/>
          <p:nvPr/>
        </p:nvSpPr>
        <p:spPr>
          <a:xfrm>
            <a:off x="227076" y="240530"/>
            <a:ext cx="6103620" cy="584775"/>
          </a:xfrm>
          <a:prstGeom prst="rect">
            <a:avLst/>
          </a:prstGeom>
          <a:noFill/>
        </p:spPr>
        <p:txBody>
          <a:bodyPr wrap="square">
            <a:spAutoFit/>
          </a:bodyPr>
          <a:lstStyle/>
          <a:p>
            <a:r>
              <a:rPr lang="lv-LV" sz="3200" dirty="0"/>
              <a:t>Izstādes </a:t>
            </a:r>
            <a:r>
              <a:rPr lang="lv-LV" sz="3200" dirty="0" err="1"/>
              <a:t>atlāšana</a:t>
            </a:r>
            <a:r>
              <a:rPr lang="lv-LV" sz="3200" dirty="0"/>
              <a:t> – 21.07.2022.</a:t>
            </a:r>
            <a:endParaRPr lang="en-GB" sz="3200" dirty="0"/>
          </a:p>
        </p:txBody>
      </p:sp>
      <p:pic>
        <p:nvPicPr>
          <p:cNvPr id="5" name="Picture 4">
            <a:extLst>
              <a:ext uri="{FF2B5EF4-FFF2-40B4-BE49-F238E27FC236}">
                <a16:creationId xmlns:a16="http://schemas.microsoft.com/office/drawing/2014/main" id="{0C258733-7657-7336-6CEF-73C65583E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372" y="914908"/>
            <a:ext cx="5622036" cy="3748024"/>
          </a:xfrm>
          <a:prstGeom prst="rect">
            <a:avLst/>
          </a:prstGeom>
        </p:spPr>
      </p:pic>
      <p:pic>
        <p:nvPicPr>
          <p:cNvPr id="7" name="Picture 6">
            <a:extLst>
              <a:ext uri="{FF2B5EF4-FFF2-40B4-BE49-F238E27FC236}">
                <a16:creationId xmlns:a16="http://schemas.microsoft.com/office/drawing/2014/main" id="{88C559B5-2195-5803-5E4F-0EB9B09E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25305"/>
            <a:ext cx="5786628" cy="3857024"/>
          </a:xfrm>
          <a:prstGeom prst="rect">
            <a:avLst/>
          </a:prstGeom>
        </p:spPr>
      </p:pic>
      <p:sp>
        <p:nvSpPr>
          <p:cNvPr id="8" name="TextBox 7">
            <a:extLst>
              <a:ext uri="{FF2B5EF4-FFF2-40B4-BE49-F238E27FC236}">
                <a16:creationId xmlns:a16="http://schemas.microsoft.com/office/drawing/2014/main" id="{98C8D434-F35D-1381-DE7E-88088CD7BFC1}"/>
              </a:ext>
            </a:extLst>
          </p:cNvPr>
          <p:cNvSpPr txBox="1"/>
          <p:nvPr/>
        </p:nvSpPr>
        <p:spPr>
          <a:xfrm>
            <a:off x="539496" y="5221224"/>
            <a:ext cx="3602736" cy="369332"/>
          </a:xfrm>
          <a:prstGeom prst="rect">
            <a:avLst/>
          </a:prstGeom>
          <a:noFill/>
        </p:spPr>
        <p:txBody>
          <a:bodyPr wrap="square" rtlCol="0">
            <a:spAutoFit/>
          </a:bodyPr>
          <a:lstStyle/>
          <a:p>
            <a:r>
              <a:rPr lang="lv-LV" i="1" dirty="0"/>
              <a:t>Foto: Iluta </a:t>
            </a:r>
            <a:r>
              <a:rPr lang="lv-LV" i="1" dirty="0" err="1"/>
              <a:t>Mežule</a:t>
            </a:r>
            <a:endParaRPr lang="en-GB" i="1" dirty="0"/>
          </a:p>
        </p:txBody>
      </p:sp>
    </p:spTree>
    <p:extLst>
      <p:ext uri="{BB962C8B-B14F-4D97-AF65-F5344CB8AC3E}">
        <p14:creationId xmlns:p14="http://schemas.microsoft.com/office/powerpoint/2010/main" val="142048208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104</TotalTime>
  <Words>422</Words>
  <Application>Microsoft Office PowerPoint</Application>
  <PresentationFormat>Widescreen</PresentationFormat>
  <Paragraphs>36</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Gill Sans MT</vt:lpstr>
      <vt:lpstr>Times New Roman</vt:lpstr>
      <vt:lpstr>Gallery</vt:lpstr>
      <vt:lpstr>“6. starptautiskais glezniecības plenērs “Valdis Bušs 2022””</vt:lpstr>
      <vt:lpstr>Latgales programmas atbalsts 4000.00 Eur</vt:lpstr>
      <vt:lpstr>Projekts</vt:lpstr>
      <vt:lpstr>2022.Gada dalībnieki</vt:lpstr>
      <vt:lpstr>PowerPoint Presentation</vt:lpstr>
      <vt:lpstr>Radīta izstāde – 12 mākslas darbi, kolekcijā + vēl 3, darbi, kopā 15 darbi.</vt:lpstr>
      <vt:lpstr>Izstādes atlāšana – 21.07.2022</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starptautiskais glezniecības plenērs “Valdis Bušs 2022””</dc:title>
  <dc:creator>User</dc:creator>
  <cp:lastModifiedBy>User</cp:lastModifiedBy>
  <cp:revision>6</cp:revision>
  <dcterms:created xsi:type="dcterms:W3CDTF">2022-10-21T11:53:29Z</dcterms:created>
  <dcterms:modified xsi:type="dcterms:W3CDTF">2022-10-24T07:10:23Z</dcterms:modified>
</cp:coreProperties>
</file>