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69" r:id="rId6"/>
    <p:sldId id="268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8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59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97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52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278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0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1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95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6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75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1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73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6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3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7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8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876F-D199-411A-8E1D-3A3751FB9EA4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E4C4FCD-52A2-4145-AF27-B7EBDBC5E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6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6.png"/><Relationship Id="rId7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2281642" y="3520440"/>
            <a:ext cx="8915399" cy="2262781"/>
          </a:xfrm>
        </p:spPr>
        <p:txBody>
          <a:bodyPr>
            <a:normAutofit/>
          </a:bodyPr>
          <a:lstStyle/>
          <a:p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Latvijas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Amatierteātru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Brīvdabas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izrāžu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festivāls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"VEZUMS 2022" </a:t>
            </a:r>
            <a:r>
              <a:rPr lang="en-GB" sz="44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Ludzā</a:t>
            </a:r>
            <a:r>
              <a:rPr lang="en-GB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(4.-5.jūnijā)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8807563" y="6122487"/>
            <a:ext cx="3320523" cy="674341"/>
            <a:chOff x="8614616" y="6021819"/>
            <a:chExt cx="3320523" cy="674341"/>
          </a:xfrm>
        </p:grpSpPr>
        <p:pic>
          <p:nvPicPr>
            <p:cNvPr id="4" name="Attēls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5" name="Attēls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6" name="Attēls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34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EEDF6152-2FE8-E8A5-4F05-FC93A6343F52}"/>
              </a:ext>
            </a:extLst>
          </p:cNvPr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D6F7F-4155-A9E6-63DD-47DD71AF6EB0}"/>
              </a:ext>
            </a:extLst>
          </p:cNvPr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A1596C4-A5A6-F4A2-EFD6-66DF84898496}"/>
              </a:ext>
            </a:extLst>
          </p:cNvPr>
          <p:cNvGrpSpPr/>
          <p:nvPr/>
        </p:nvGrpSpPr>
        <p:grpSpPr>
          <a:xfrm>
            <a:off x="8790556" y="6120093"/>
            <a:ext cx="3320523" cy="674341"/>
            <a:chOff x="8614616" y="6021819"/>
            <a:chExt cx="3320523" cy="674341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874E9BE2-32C8-A8ED-4D99-38704C40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32F9B249-1482-73D6-24BE-505B096E6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7856B671-B419-5D46-B30C-05144EE66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9" name="Attēls 8">
            <a:extLst>
              <a:ext uri="{FF2B5EF4-FFF2-40B4-BE49-F238E27FC236}">
                <a16:creationId xmlns:a16="http://schemas.microsoft.com/office/drawing/2014/main" id="{F8680478-523C-A896-8E9B-F108F8CDF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85" y="1045563"/>
            <a:ext cx="4325921" cy="2398295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D0839AE1-CACB-09BB-69C0-8FF1011F7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85" y="3500472"/>
            <a:ext cx="4325921" cy="2406824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613C0908-2D86-5095-548E-94B3B0C8B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87" y="1045564"/>
            <a:ext cx="4335377" cy="2398294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83DA026B-2175-2C4B-424F-736416C80E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56" y="3500472"/>
            <a:ext cx="4333808" cy="24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504B1701-5E21-0BC5-3007-8C6B30A2C43E}"/>
              </a:ext>
            </a:extLst>
          </p:cNvPr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7D0FF-59BF-ECD8-E1C5-736447A5D288}"/>
              </a:ext>
            </a:extLst>
          </p:cNvPr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F83B84D-BD50-6271-DB44-78478B0C55C3}"/>
              </a:ext>
            </a:extLst>
          </p:cNvPr>
          <p:cNvGrpSpPr/>
          <p:nvPr/>
        </p:nvGrpSpPr>
        <p:grpSpPr>
          <a:xfrm>
            <a:off x="8790556" y="6120093"/>
            <a:ext cx="3320523" cy="674341"/>
            <a:chOff x="8614616" y="6021819"/>
            <a:chExt cx="3320523" cy="674341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33B92424-EAFA-EB2F-3302-EDB51A2F8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F7CB365B-CEFC-011B-F87F-F604188BF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D2F8B574-E4B3-7A1A-8DC2-CDFFB779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9" name="Attēls 8">
            <a:extLst>
              <a:ext uri="{FF2B5EF4-FFF2-40B4-BE49-F238E27FC236}">
                <a16:creationId xmlns:a16="http://schemas.microsoft.com/office/drawing/2014/main" id="{64E97539-657A-D4C6-718A-37BD4410A6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29" y="1024763"/>
            <a:ext cx="4406162" cy="2450256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CEA1EC77-669B-6DF5-48B1-DC14B63FA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024763"/>
            <a:ext cx="4406381" cy="2442638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551B76DD-3624-9BA2-05AD-3625541BE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29" y="3541968"/>
            <a:ext cx="4406162" cy="2448767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C14D7FE4-D99F-664B-D077-FEA10BBAD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6" y="3541968"/>
            <a:ext cx="4406381" cy="245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BDF897F5-6FB8-36E0-3E80-02C690E76568}"/>
              </a:ext>
            </a:extLst>
          </p:cNvPr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3A123-570C-FE39-58D7-BC3820D1816D}"/>
              </a:ext>
            </a:extLst>
          </p:cNvPr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EEF2E89-AC3D-A0BB-4617-254EAB61550B}"/>
              </a:ext>
            </a:extLst>
          </p:cNvPr>
          <p:cNvGrpSpPr/>
          <p:nvPr/>
        </p:nvGrpSpPr>
        <p:grpSpPr>
          <a:xfrm>
            <a:off x="8790556" y="6120093"/>
            <a:ext cx="3320523" cy="674341"/>
            <a:chOff x="8614616" y="6021819"/>
            <a:chExt cx="3320523" cy="674341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477355BB-C175-BB21-624C-AC8FF9DE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7DC6847A-AE12-B048-CDBF-085A8500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BFDF86FF-7FAB-5888-5DE6-ACBFBD59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9" name="Attēls 8">
            <a:extLst>
              <a:ext uri="{FF2B5EF4-FFF2-40B4-BE49-F238E27FC236}">
                <a16:creationId xmlns:a16="http://schemas.microsoft.com/office/drawing/2014/main" id="{B4627843-656E-6A0C-892D-F231511AC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63" y="1128049"/>
            <a:ext cx="4343441" cy="2421374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F517DA2-1DCC-E38D-1414-8A3203821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63" y="3593991"/>
            <a:ext cx="4343442" cy="2433071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7E82730E-5631-2893-4E86-A835E8C1D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26" y="1136473"/>
            <a:ext cx="4362698" cy="2412950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3A844F8B-5680-25C5-E088-E2F7DFEEC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26" y="3596493"/>
            <a:ext cx="4362698" cy="24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38480D80-0A81-ED58-4089-1921C400D3E7}"/>
              </a:ext>
            </a:extLst>
          </p:cNvPr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125A5-3F01-CC05-B13F-A45E537848D0}"/>
              </a:ext>
            </a:extLst>
          </p:cNvPr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7F30DD5-536A-C3E6-82A7-D36E3D40D6E2}"/>
              </a:ext>
            </a:extLst>
          </p:cNvPr>
          <p:cNvGrpSpPr/>
          <p:nvPr/>
        </p:nvGrpSpPr>
        <p:grpSpPr>
          <a:xfrm>
            <a:off x="8790556" y="6120093"/>
            <a:ext cx="3320523" cy="674341"/>
            <a:chOff x="8614616" y="6021819"/>
            <a:chExt cx="3320523" cy="674341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8A65CFBB-02B4-8F37-A641-FE4EFC56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5E86DBE6-0D84-400A-0B8F-79368767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650E94C3-9C98-A3FD-9357-CF9C0F11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9" name="Attēls 8">
            <a:extLst>
              <a:ext uri="{FF2B5EF4-FFF2-40B4-BE49-F238E27FC236}">
                <a16:creationId xmlns:a16="http://schemas.microsoft.com/office/drawing/2014/main" id="{9ACEFD6B-3A2C-935E-61BD-56717C62C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4" y="1100916"/>
            <a:ext cx="4303552" cy="2389985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600FC49-8961-5558-5826-D2A1C787D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87" y="3608984"/>
            <a:ext cx="4303552" cy="2425542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EE77B7C7-AC78-4BC6-CA35-11EB626D22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92" y="1076830"/>
            <a:ext cx="4299572" cy="2414071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943598E2-7A10-4747-8CEA-4DE101C5DB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92" y="3608984"/>
            <a:ext cx="4347421" cy="24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Secinājumi</a:t>
            </a:r>
            <a:endParaRPr lang="en-GB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589212" y="1521229"/>
            <a:ext cx="8915400" cy="4538749"/>
          </a:xfrm>
        </p:spPr>
        <p:txBody>
          <a:bodyPr>
            <a:normAutofit/>
          </a:bodyPr>
          <a:lstStyle/>
          <a:p>
            <a:r>
              <a:rPr lang="lv-LV" dirty="0"/>
              <a:t>Projekta mērķi tika sasniegti, festivālā piedalījās 160 dalībnieki, kolektīvi gan no Latgales (</a:t>
            </a:r>
            <a:r>
              <a:rPr lang="lv-LV" dirty="0" err="1"/>
              <a:t>Isnaudas</a:t>
            </a:r>
            <a:r>
              <a:rPr lang="lv-LV" dirty="0"/>
              <a:t> </a:t>
            </a:r>
            <a:r>
              <a:rPr lang="lv-LV" dirty="0" err="1"/>
              <a:t>amatierteātris</a:t>
            </a:r>
            <a:r>
              <a:rPr lang="lv-LV" dirty="0"/>
              <a:t> un Salnavas </a:t>
            </a:r>
            <a:r>
              <a:rPr lang="lv-LV" dirty="0" err="1"/>
              <a:t>amatierteātris</a:t>
            </a:r>
            <a:r>
              <a:rPr lang="lv-LV" dirty="0"/>
              <a:t>), gan no citiem Latvijas novadiem (Bauskas nov., Valmieras nov., Limbažu nov., Balvu nov., Madonas nov., kā arī no Rīgas). </a:t>
            </a:r>
          </a:p>
          <a:p>
            <a:r>
              <a:rPr lang="lv-LV" dirty="0"/>
              <a:t>Kopā tika sniegti 11 amatierteātru priekšnesumi, kas bija lieliska pieredzes apmaiņas iespēja kolektīviem, kā arī iedvesma turpināt jau iesākto, popularizēt amatierteātru darbību gan Latgalē, gan arī citos Latvijas novados.</a:t>
            </a:r>
          </a:p>
          <a:p>
            <a:r>
              <a:rPr lang="lv-LV" dirty="0"/>
              <a:t>Pasākumam tika sagatavota piesaistoša afiša, aizraujoša festivāla programma, kā arī uzziņu bukleti par Latvijas Amatierteātru Brīvdabas izrāžu festivāls "VEZUMS 2022" Ludzā norisi un pasākumu apmeklēja 172 cilvēki.</a:t>
            </a:r>
          </a:p>
          <a:p>
            <a:r>
              <a:rPr lang="lv-LV" dirty="0"/>
              <a:t>Pasākumā priekšnesumi bija gan latviešu, gan latgaliešu valodā, lai radītu iespēju latviskā repertuāra apmaiņai, tomēr arī neaizmirstot par latgaļu valodas popularizēšanu lietojot publiskos pasākumos.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F7F30DD5-536A-C3E6-82A7-D36E3D40D6E2}"/>
              </a:ext>
            </a:extLst>
          </p:cNvPr>
          <p:cNvGrpSpPr/>
          <p:nvPr/>
        </p:nvGrpSpPr>
        <p:grpSpPr>
          <a:xfrm>
            <a:off x="8790556" y="6120093"/>
            <a:ext cx="3320523" cy="674341"/>
            <a:chOff x="8614616" y="6021819"/>
            <a:chExt cx="3320523" cy="674341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8A65CFBB-02B4-8F37-A641-FE4EFC56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5E86DBE6-0D84-400A-0B8F-79368767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650E94C3-9C98-A3FD-9357-CF9C0F11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59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268728" y="757113"/>
            <a:ext cx="8911687" cy="722552"/>
          </a:xfrm>
        </p:spPr>
        <p:txBody>
          <a:bodyPr/>
          <a:lstStyle/>
          <a:p>
            <a:pPr algn="ctr"/>
            <a:r>
              <a:rPr lang="lv-LV" dirty="0"/>
              <a:t>Projekta mērķi un uzdevumi.</a:t>
            </a:r>
            <a:endParaRPr lang="en-GB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Projekta mērķi:</a:t>
            </a:r>
            <a:endParaRPr lang="en-GB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/>
              <a:t>Popularizēt Latgalē amatierteātru brīvdabas izrāžu žanru. </a:t>
            </a:r>
          </a:p>
          <a:p>
            <a:r>
              <a:rPr lang="lv-LV" dirty="0"/>
              <a:t>Aktivizēt mazo lauku amatierteātru darbību Latgalē.</a:t>
            </a:r>
          </a:p>
          <a:p>
            <a:r>
              <a:rPr lang="lv-LV" dirty="0"/>
              <a:t>Atklāt teātra mākslas neierobežotās iespējas.</a:t>
            </a:r>
          </a:p>
          <a:p>
            <a:r>
              <a:rPr lang="lv-LV" dirty="0"/>
              <a:t>Radīt drošu pamatu brīvdabas izrāžu kustībai Latvijā, kā arī veidot literāro bāzi sadarbībai ar Latvijas amatierteātriem.</a:t>
            </a:r>
            <a:endParaRPr lang="en-GB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v-LV" dirty="0"/>
              <a:t>Projekta uzdevumi:</a:t>
            </a:r>
            <a:endParaRPr lang="en-GB" dirty="0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7166957" y="2545737"/>
            <a:ext cx="4338674" cy="3771935"/>
          </a:xfrm>
        </p:spPr>
        <p:txBody>
          <a:bodyPr>
            <a:normAutofit fontScale="92500" lnSpcReduction="20000"/>
          </a:bodyPr>
          <a:lstStyle/>
          <a:p>
            <a:r>
              <a:rPr lang="lv-LV" dirty="0"/>
              <a:t>Veicināt Latgales kultūrvides daudzveidības saglabāšanu un attīstību.</a:t>
            </a:r>
          </a:p>
          <a:p>
            <a:r>
              <a:rPr lang="lv-LV" dirty="0"/>
              <a:t>Nodrošināt uzaicinājumu pieejamību visu Latvijas novadu kultūras iestādēm. </a:t>
            </a:r>
          </a:p>
          <a:p>
            <a:r>
              <a:rPr lang="lv-LV" dirty="0"/>
              <a:t>Izvedot daudzveidīgu festivāla programmu un reklamēt to masu mēdijos. </a:t>
            </a:r>
          </a:p>
          <a:p>
            <a:r>
              <a:rPr lang="lv-LV" dirty="0"/>
              <a:t>Piedāvāt praktiskas pieredzes apmaiņas nodarbības festivāla dalībniekiem. </a:t>
            </a:r>
          </a:p>
          <a:p>
            <a:r>
              <a:rPr lang="lv-LV" dirty="0"/>
              <a:t>Radīt iespēju latviskā repertuāra apmaiņai festivāla ietvaros.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86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254" y="706582"/>
            <a:ext cx="130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Uzskates materiāli</a:t>
            </a:r>
            <a:endParaRPr lang="en-GB" sz="1400" dirty="0"/>
          </a:p>
        </p:txBody>
      </p:sp>
      <p:grpSp>
        <p:nvGrpSpPr>
          <p:cNvPr id="5" name="Grupa 4"/>
          <p:cNvGrpSpPr/>
          <p:nvPr/>
        </p:nvGrpSpPr>
        <p:grpSpPr>
          <a:xfrm>
            <a:off x="8786041" y="6084121"/>
            <a:ext cx="3320523" cy="674341"/>
            <a:chOff x="8614616" y="6021819"/>
            <a:chExt cx="3320523" cy="674341"/>
          </a:xfrm>
        </p:grpSpPr>
        <p:pic>
          <p:nvPicPr>
            <p:cNvPr id="6" name="Attēls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7" name="Attēls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8" name="Attēls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11" name="Attē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9" y="1429787"/>
            <a:ext cx="6903721" cy="4991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0191" y="706582"/>
            <a:ext cx="34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Pasākuma afiša</a:t>
            </a:r>
            <a:endParaRPr lang="en-GB" sz="2400" dirty="0"/>
          </a:p>
        </p:txBody>
      </p:sp>
      <p:pic>
        <p:nvPicPr>
          <p:cNvPr id="13" name="Attēls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7" b="48485"/>
          <a:stretch/>
        </p:blipFill>
        <p:spPr>
          <a:xfrm>
            <a:off x="8737991" y="1429787"/>
            <a:ext cx="2795518" cy="40732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86041" y="706582"/>
            <a:ext cx="269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Dalībnieku karte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23981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2"/>
          <a:srcRect l="28484" t="22518" r="13574" b="4560"/>
          <a:stretch/>
        </p:blipFill>
        <p:spPr>
          <a:xfrm>
            <a:off x="818803" y="1735115"/>
            <a:ext cx="5336771" cy="3777981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3"/>
          <a:srcRect l="28349" t="12046" r="13736" b="14528"/>
          <a:stretch/>
        </p:blipFill>
        <p:spPr>
          <a:xfrm>
            <a:off x="6510180" y="1735116"/>
            <a:ext cx="5297664" cy="3777981"/>
          </a:xfrm>
          <a:prstGeom prst="rect">
            <a:avLst/>
          </a:prstGeom>
        </p:spPr>
      </p:pic>
      <p:grpSp>
        <p:nvGrpSpPr>
          <p:cNvPr id="4" name="Grupa 3"/>
          <p:cNvGrpSpPr/>
          <p:nvPr/>
        </p:nvGrpSpPr>
        <p:grpSpPr>
          <a:xfrm>
            <a:off x="8773778" y="6114175"/>
            <a:ext cx="3320523" cy="674341"/>
            <a:chOff x="8614616" y="6021819"/>
            <a:chExt cx="3320523" cy="674341"/>
          </a:xfrm>
        </p:grpSpPr>
        <p:pic>
          <p:nvPicPr>
            <p:cNvPr id="5" name="Attēls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66254" y="706582"/>
            <a:ext cx="130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Uzskates materiāli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51217" y="789961"/>
            <a:ext cx="320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Pasākuma buklets</a:t>
            </a:r>
            <a:r>
              <a:rPr lang="lv-LV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55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030B99A-8675-82C4-A8BE-8E272D23C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06" y="373865"/>
            <a:ext cx="4441616" cy="6110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9E95B-16CC-C22A-50FF-B6392ACCA304}"/>
              </a:ext>
            </a:extLst>
          </p:cNvPr>
          <p:cNvSpPr txBox="1"/>
          <p:nvPr/>
        </p:nvSpPr>
        <p:spPr>
          <a:xfrm>
            <a:off x="142614" y="704675"/>
            <a:ext cx="1577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Diploma paraugs</a:t>
            </a:r>
          </a:p>
        </p:txBody>
      </p:sp>
    </p:spTree>
    <p:extLst>
      <p:ext uri="{BB962C8B-B14F-4D97-AF65-F5344CB8AC3E}">
        <p14:creationId xmlns:p14="http://schemas.microsoft.com/office/powerpoint/2010/main" val="360690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9" y="712421"/>
            <a:ext cx="1429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Pasākuma programma</a:t>
            </a:r>
            <a:endParaRPr lang="en-GB" sz="1400" dirty="0"/>
          </a:p>
        </p:txBody>
      </p:sp>
      <p:graphicFrame>
        <p:nvGraphicFramePr>
          <p:cNvPr id="7" name="Tabu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86137"/>
              </p:ext>
            </p:extLst>
          </p:nvPr>
        </p:nvGraphicFramePr>
        <p:xfrm>
          <a:off x="1843373" y="1284486"/>
          <a:ext cx="4166728" cy="5252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928">
                  <a:extLst>
                    <a:ext uri="{9D8B030D-6E8A-4147-A177-3AD203B41FA5}">
                      <a16:colId xmlns:a16="http://schemas.microsoft.com/office/drawing/2014/main" val="1534527711"/>
                    </a:ext>
                  </a:extLst>
                </a:gridCol>
                <a:gridCol w="832391">
                  <a:extLst>
                    <a:ext uri="{9D8B030D-6E8A-4147-A177-3AD203B41FA5}">
                      <a16:colId xmlns:a16="http://schemas.microsoft.com/office/drawing/2014/main" val="2403666817"/>
                    </a:ext>
                  </a:extLst>
                </a:gridCol>
                <a:gridCol w="1299851">
                  <a:extLst>
                    <a:ext uri="{9D8B030D-6E8A-4147-A177-3AD203B41FA5}">
                      <a16:colId xmlns:a16="http://schemas.microsoft.com/office/drawing/2014/main" val="958616769"/>
                    </a:ext>
                  </a:extLst>
                </a:gridCol>
                <a:gridCol w="1669558">
                  <a:extLst>
                    <a:ext uri="{9D8B030D-6E8A-4147-A177-3AD203B41FA5}">
                      <a16:colId xmlns:a16="http://schemas.microsoft.com/office/drawing/2014/main" val="2166336104"/>
                    </a:ext>
                  </a:extLst>
                </a:gridCol>
              </a:tblGrid>
              <a:tr h="128569">
                <a:tc>
                  <a:txBody>
                    <a:bodyPr/>
                    <a:lstStyle/>
                    <a:p>
                      <a:pPr marR="2159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lv-LV" sz="700">
                          <a:effectLst/>
                        </a:rPr>
                        <a:t>Laiks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Vieta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Kolektīvs/ režisors/e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Autors/ izrāde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751916630"/>
                  </a:ext>
                </a:extLst>
              </a:tr>
              <a:tr h="257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Līdz 9.00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Muzejs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Festivāla dalībnieki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Reģistrācija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680357791"/>
                  </a:ext>
                </a:extLst>
              </a:tr>
              <a:tr h="404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9.00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500">
                          <a:effectLst/>
                        </a:rPr>
                        <a:t>Ludzas Jaunavas Marijas  Debesīs uzņemšanas Romas katoļu baznīca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 dirty="0">
                          <a:effectLst/>
                        </a:rPr>
                        <a:t>Festivāla dalībnieki</a:t>
                      </a:r>
                      <a:endParaRPr lang="en-GB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Adorācija un svētrīts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26752707"/>
                  </a:ext>
                </a:extLst>
              </a:tr>
              <a:tr h="251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10,00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baznīcas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 dirty="0">
                          <a:effectLst/>
                        </a:rPr>
                        <a:t>Festivāla dalībnieki</a:t>
                      </a:r>
                      <a:endParaRPr lang="en-GB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“Vezuma 2022” gājiens uz muzeju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023513467"/>
                  </a:ext>
                </a:extLst>
              </a:tr>
              <a:tr h="257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10.20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Muzejā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Festivāla dalībnieki/ viesi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Festivāla atklāšana, kolektīvu vizītkartes (1-2 min)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215617920"/>
                  </a:ext>
                </a:extLst>
              </a:tr>
              <a:tr h="380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11.00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rijas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Limbažu nov., Skultes am/t , režisore Ligita Smildziņa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Hermanis Paukšs “Muitnieka māja”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2445639122"/>
                  </a:ext>
                </a:extLst>
              </a:tr>
              <a:tr h="385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12.00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klētiņas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Bauskas nov., Īslīces am/t “Dadži”, režisore Evita Novicka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Džanni Rodari “Sīpoliņa piedzīvojumi”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1906416423"/>
                  </a:ext>
                </a:extLst>
              </a:tr>
              <a:tr h="385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13.00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dzirnavām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Rīgas RTU am/t “Kamertonis”, režisore Ludmila Stančika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'’ Dzirnavnieces noslēpums '’ pēc Kārļa Skalbes pasakas '’Kaķīša dzirnavas " motīviem.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341379794"/>
                  </a:ext>
                </a:extLst>
              </a:tr>
              <a:tr h="251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14.00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Muzeja teritorijā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Festivāla dalībniekiem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Pusdienu laiks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2494935262"/>
                  </a:ext>
                </a:extLst>
              </a:tr>
              <a:tr h="380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15.00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muzeja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Bauskas nov., Uzvaras am/t, režisore Iluta Puķīte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Anita Grīniece “Ziņu dienests strādā”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1482109800"/>
                  </a:ext>
                </a:extLst>
              </a:tr>
              <a:tr h="50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16.00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klētiņas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Balvu nov., Medņevas dram. Kol. “Savējie”, režisore Valentīna Kaļāne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Aivars Banka “Visi radi kopā”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593969103"/>
                  </a:ext>
                </a:extLst>
              </a:tr>
              <a:tr h="385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17.20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rijas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Madonas nov., Dzelzavas am/t., režisore Kristīne Ozola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Andris Ūdris “Rēgu rotaļas”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229656720"/>
                  </a:ext>
                </a:extLst>
              </a:tr>
              <a:tr h="767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18.45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Lauku sēta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Bauskas nov., Vecsaules am/t., režisore Gunta Siliņa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Dzejas izrāde  “Nakts raksti”, A.Rancānes, I.Ziedoņa, M.Laukmanes, L.Brīdakas, D.Judinas dzejoļi un prozas fragmenti</a:t>
                      </a:r>
                      <a:endParaRPr lang="en-GB" sz="5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 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677186711"/>
                  </a:ext>
                </a:extLst>
              </a:tr>
              <a:tr h="257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20.00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Pie ugunskura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Visi kolektīvi 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Teātra dziesmu “večerinka”  ar “Vezuma” putru un lustēm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2159903112"/>
                  </a:ext>
                </a:extLst>
              </a:tr>
              <a:tr h="251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 dirty="0">
                          <a:effectLst/>
                        </a:rPr>
                        <a:t>!?!?!?!</a:t>
                      </a:r>
                      <a:endParaRPr lang="en-GB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 dirty="0">
                          <a:effectLst/>
                        </a:rPr>
                        <a:t>Kur nu katrs</a:t>
                      </a:r>
                      <a:endParaRPr lang="en-GB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>
                          <a:effectLst/>
                        </a:rPr>
                        <a:t>Festivāla dalībnieki</a:t>
                      </a:r>
                      <a:endParaRPr lang="en-GB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700" dirty="0">
                          <a:effectLst/>
                        </a:rPr>
                        <a:t>Ar labu nakti!!!</a:t>
                      </a:r>
                      <a:endParaRPr lang="en-GB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94" marR="34194" marT="0" marB="0"/>
                </a:tc>
                <a:extLst>
                  <a:ext uri="{0D108BD9-81ED-4DB2-BD59-A6C34878D82A}">
                    <a16:rowId xmlns:a16="http://schemas.microsoft.com/office/drawing/2014/main" val="3063096399"/>
                  </a:ext>
                </a:extLst>
              </a:tr>
            </a:tbl>
          </a:graphicData>
        </a:graphic>
      </p:graphicFrame>
      <p:graphicFrame>
        <p:nvGraphicFramePr>
          <p:cNvPr id="8" name="Tabu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33307"/>
              </p:ext>
            </p:extLst>
          </p:nvPr>
        </p:nvGraphicFramePr>
        <p:xfrm>
          <a:off x="6456934" y="1284486"/>
          <a:ext cx="4682122" cy="5266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68">
                  <a:extLst>
                    <a:ext uri="{9D8B030D-6E8A-4147-A177-3AD203B41FA5}">
                      <a16:colId xmlns:a16="http://schemas.microsoft.com/office/drawing/2014/main" val="2941610255"/>
                    </a:ext>
                  </a:extLst>
                </a:gridCol>
                <a:gridCol w="723208">
                  <a:extLst>
                    <a:ext uri="{9D8B030D-6E8A-4147-A177-3AD203B41FA5}">
                      <a16:colId xmlns:a16="http://schemas.microsoft.com/office/drawing/2014/main" val="1824399265"/>
                    </a:ext>
                  </a:extLst>
                </a:gridCol>
                <a:gridCol w="1402365">
                  <a:extLst>
                    <a:ext uri="{9D8B030D-6E8A-4147-A177-3AD203B41FA5}">
                      <a16:colId xmlns:a16="http://schemas.microsoft.com/office/drawing/2014/main" val="1233264243"/>
                    </a:ext>
                  </a:extLst>
                </a:gridCol>
                <a:gridCol w="2088981">
                  <a:extLst>
                    <a:ext uri="{9D8B030D-6E8A-4147-A177-3AD203B41FA5}">
                      <a16:colId xmlns:a16="http://schemas.microsoft.com/office/drawing/2014/main" val="2891069437"/>
                    </a:ext>
                  </a:extLst>
                </a:gridCol>
              </a:tblGrid>
              <a:tr h="794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10.00-12.00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Pie muzeja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Festivāla dalībnieki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Radošās darbnīcas + skatuves runas konkurss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2029333773"/>
                  </a:ext>
                </a:extLst>
              </a:tr>
              <a:tr h="593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12.00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</a:rPr>
                        <a:t>Lauku sēta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Balvu nov., Žīguru am/t “Virši”, režisore Valentīna Kaļāne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Danskovīte “Juoņa mistērijas”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736321529"/>
                  </a:ext>
                </a:extLst>
              </a:tr>
              <a:tr h="6400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13.00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Pie rijas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Salnavas am/t., režisore Valentīna Kirsanova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Anna Danča “Korespondents brauc!”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3458876055"/>
                  </a:ext>
                </a:extLst>
              </a:tr>
              <a:tr h="593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Līdz 15.00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Muzeja teritorijā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Festivāla dalībniekiem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Pusdienu laiks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2968287679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15.00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Pie klētiņas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Valmieras nov., Matīšu am/t., režisores Nelda Irmeja-Bailīte, Kristīne Daiga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800">
                          <a:effectLst/>
                        </a:rPr>
                        <a:t>“Provinces dzīves ainiņas”</a:t>
                      </a:r>
                      <a:r>
                        <a:rPr lang="lv-LV" sz="1000">
                          <a:effectLst/>
                        </a:rPr>
                        <a:t> </a:t>
                      </a:r>
                      <a:r>
                        <a:rPr lang="lv-LV" sz="800">
                          <a:effectLst/>
                        </a:rPr>
                        <a:t>Neldas Bailītes-Irmejas sakārtojums pēc 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800">
                          <a:effectLst/>
                        </a:rPr>
                        <a:t>Mārītes  Zvirgzdiņas darbiem.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649339889"/>
                  </a:ext>
                </a:extLst>
              </a:tr>
              <a:tr h="6400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16.00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Pie Muzeja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 err="1">
                          <a:effectLst/>
                        </a:rPr>
                        <a:t>Isnaudas</a:t>
                      </a:r>
                      <a:r>
                        <a:rPr lang="lv-LV" sz="1000" dirty="0">
                          <a:effectLst/>
                        </a:rPr>
                        <a:t> </a:t>
                      </a:r>
                      <a:r>
                        <a:rPr lang="lv-LV" sz="1000" dirty="0" err="1">
                          <a:effectLst/>
                        </a:rPr>
                        <a:t>am</a:t>
                      </a:r>
                      <a:r>
                        <a:rPr lang="lv-LV" sz="1000" dirty="0">
                          <a:effectLst/>
                        </a:rPr>
                        <a:t>/t,  režisore Eleonora </a:t>
                      </a:r>
                      <a:r>
                        <a:rPr lang="lv-LV" sz="1000" dirty="0" err="1">
                          <a:effectLst/>
                        </a:rPr>
                        <a:t>Obrumāne</a:t>
                      </a:r>
                      <a:endParaRPr lang="en-GB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Baiba Juhņeviča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“Kāzas”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2853148315"/>
                  </a:ext>
                </a:extLst>
              </a:tr>
              <a:tr h="995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17.30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Pie muzeja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Festivāla dalībnieki un viesi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Festivāla noslēgums , apbalvošana un atvadu asaras, pavadot “Vezumu” uz Bauskas Uzvaru…</a:t>
                      </a:r>
                      <a:endParaRPr lang="en-GB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3988727125"/>
                  </a:ext>
                </a:extLst>
              </a:tr>
              <a:tr h="195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0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13" marR="47513" marT="0" marB="0"/>
                </a:tc>
                <a:extLst>
                  <a:ext uri="{0D108BD9-81ED-4DB2-BD59-A6C34878D82A}">
                    <a16:rowId xmlns:a16="http://schemas.microsoft.com/office/drawing/2014/main" val="47579918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37360" y="804754"/>
            <a:ext cx="155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4.jūnijs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456934" y="844737"/>
            <a:ext cx="129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5.jūnijs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13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3083"/>
            <a:ext cx="158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Fotogrāfijas</a:t>
            </a:r>
            <a:endParaRPr lang="en-GB" sz="1600" dirty="0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5" y="2047777"/>
            <a:ext cx="5795691" cy="3189239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047777"/>
            <a:ext cx="5744156" cy="3189239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8773778" y="6075389"/>
            <a:ext cx="3320523" cy="674341"/>
            <a:chOff x="8614616" y="6021819"/>
            <a:chExt cx="3320523" cy="674341"/>
          </a:xfrm>
        </p:grpSpPr>
        <p:pic>
          <p:nvPicPr>
            <p:cNvPr id="9" name="Attēls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10" name="Attēls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11" name="Attēls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6738" y="1395041"/>
            <a:ext cx="655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Svinīgais gājiens uz Ludzas </a:t>
            </a:r>
            <a:r>
              <a:rPr lang="lv-LV" dirty="0" err="1"/>
              <a:t>Novdpētniecības</a:t>
            </a:r>
            <a:r>
              <a:rPr lang="lv-LV" dirty="0"/>
              <a:t> muzeju.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56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grpSp>
        <p:nvGrpSpPr>
          <p:cNvPr id="4" name="Grupa 3"/>
          <p:cNvGrpSpPr/>
          <p:nvPr/>
        </p:nvGrpSpPr>
        <p:grpSpPr>
          <a:xfrm>
            <a:off x="8812034" y="6134192"/>
            <a:ext cx="3320523" cy="674341"/>
            <a:chOff x="8614616" y="6021819"/>
            <a:chExt cx="3320523" cy="674341"/>
          </a:xfrm>
        </p:grpSpPr>
        <p:pic>
          <p:nvPicPr>
            <p:cNvPr id="5" name="Attēls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6" name="Attēls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7" name="Attēls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  <p:pic>
        <p:nvPicPr>
          <p:cNvPr id="8" name="Attēl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6" y="1310382"/>
            <a:ext cx="2967644" cy="1635638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3" y="3119929"/>
            <a:ext cx="2959330" cy="1647892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4" y="4941730"/>
            <a:ext cx="2963487" cy="1659046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92" y="1878677"/>
            <a:ext cx="7037145" cy="3966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5898" y="1054790"/>
            <a:ext cx="355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Žūrija.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CBDF0-6C4B-CB28-459B-CED97B6FDA48}"/>
              </a:ext>
            </a:extLst>
          </p:cNvPr>
          <p:cNvSpPr txBox="1"/>
          <p:nvPr/>
        </p:nvSpPr>
        <p:spPr>
          <a:xfrm>
            <a:off x="1799401" y="2909864"/>
            <a:ext cx="981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/>
              <a:t>Māra Liniņa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AD278-E926-8B2D-93B1-CE5178228A04}"/>
              </a:ext>
            </a:extLst>
          </p:cNvPr>
          <p:cNvSpPr txBox="1"/>
          <p:nvPr/>
        </p:nvSpPr>
        <p:spPr>
          <a:xfrm>
            <a:off x="1824567" y="4731665"/>
            <a:ext cx="956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/>
              <a:t>Aina Matīsa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A3A95-37C2-CC63-E235-4A67A07B5B36}"/>
              </a:ext>
            </a:extLst>
          </p:cNvPr>
          <p:cNvSpPr txBox="1"/>
          <p:nvPr/>
        </p:nvSpPr>
        <p:spPr>
          <a:xfrm>
            <a:off x="1719704" y="6562312"/>
            <a:ext cx="1166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/>
              <a:t>Haralds Ulmanis</a:t>
            </a:r>
          </a:p>
        </p:txBody>
      </p:sp>
    </p:spTree>
    <p:extLst>
      <p:ext uri="{BB962C8B-B14F-4D97-AF65-F5344CB8AC3E}">
        <p14:creationId xmlns:p14="http://schemas.microsoft.com/office/powerpoint/2010/main" val="397098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CF0FB3D1-D452-F074-DD9F-AE27EBAE6950}"/>
              </a:ext>
            </a:extLst>
          </p:cNvPr>
          <p:cNvSpPr/>
          <p:nvPr/>
        </p:nvSpPr>
        <p:spPr>
          <a:xfrm>
            <a:off x="0" y="767141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Fotogrāfijas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0747F-EE39-FB08-233E-1452DFDC15BA}"/>
              </a:ext>
            </a:extLst>
          </p:cNvPr>
          <p:cNvSpPr txBox="1"/>
          <p:nvPr/>
        </p:nvSpPr>
        <p:spPr>
          <a:xfrm>
            <a:off x="10351564" y="108270"/>
            <a:ext cx="2128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Foto: Ainārs </a:t>
            </a:r>
            <a:r>
              <a:rPr lang="lv-LV" sz="1400" dirty="0" err="1"/>
              <a:t>Spulis</a:t>
            </a:r>
            <a:endParaRPr lang="en-GB" sz="1400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AB0F44C6-2482-9CF2-1F61-AB45DB005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76" y="1153444"/>
            <a:ext cx="4274615" cy="2362840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D3A891E1-1FD8-E319-877F-A7FC859B6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76" y="3556887"/>
            <a:ext cx="4274615" cy="2383469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9076BD7F-4232-45F9-60DA-DC540AB7A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5" y="1153444"/>
            <a:ext cx="4270381" cy="2362840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20A16460-FF18-7749-EBC7-3CE060682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54" y="3556887"/>
            <a:ext cx="4274442" cy="2383469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4EF64BD1-BC41-E51E-1324-D102727D37E4}"/>
              </a:ext>
            </a:extLst>
          </p:cNvPr>
          <p:cNvGrpSpPr/>
          <p:nvPr/>
        </p:nvGrpSpPr>
        <p:grpSpPr>
          <a:xfrm>
            <a:off x="8767134" y="6105537"/>
            <a:ext cx="3320523" cy="674341"/>
            <a:chOff x="8614616" y="6021819"/>
            <a:chExt cx="3320523" cy="674341"/>
          </a:xfrm>
        </p:grpSpPr>
        <p:pic>
          <p:nvPicPr>
            <p:cNvPr id="18" name="Attēls 17">
              <a:extLst>
                <a:ext uri="{FF2B5EF4-FFF2-40B4-BE49-F238E27FC236}">
                  <a16:creationId xmlns:a16="http://schemas.microsoft.com/office/drawing/2014/main" id="{82EDF36B-1D99-3363-A1CB-57AC37CD3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616" y="6030250"/>
              <a:ext cx="679013" cy="665910"/>
            </a:xfrm>
            <a:prstGeom prst="rect">
              <a:avLst/>
            </a:prstGeom>
          </p:spPr>
        </p:pic>
        <p:pic>
          <p:nvPicPr>
            <p:cNvPr id="19" name="Attēls 18">
              <a:extLst>
                <a:ext uri="{FF2B5EF4-FFF2-40B4-BE49-F238E27FC236}">
                  <a16:creationId xmlns:a16="http://schemas.microsoft.com/office/drawing/2014/main" id="{E8BF1C3F-A8CC-D3AF-2EB3-C21980DE8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44" y="6030250"/>
              <a:ext cx="1356913" cy="663485"/>
            </a:xfrm>
            <a:prstGeom prst="rect">
              <a:avLst/>
            </a:prstGeom>
          </p:spPr>
        </p:pic>
        <p:pic>
          <p:nvPicPr>
            <p:cNvPr id="20" name="Attēls 19">
              <a:extLst>
                <a:ext uri="{FF2B5EF4-FFF2-40B4-BE49-F238E27FC236}">
                  <a16:creationId xmlns:a16="http://schemas.microsoft.com/office/drawing/2014/main" id="{08787200-E38E-F00A-3519-D9593E4C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6172" y="6021819"/>
              <a:ext cx="1088967" cy="67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286519"/>
      </p:ext>
    </p:extLst>
  </p:cSld>
  <p:clrMapOvr>
    <a:masterClrMapping/>
  </p:clrMapOvr>
</p:sld>
</file>

<file path=ppt/theme/theme1.xml><?xml version="1.0" encoding="utf-8"?>
<a:theme xmlns:a="http://schemas.openxmlformats.org/drawingml/2006/main" name="Smilgas">
  <a:themeElements>
    <a:clrScheme name="Dzelteni oranž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milga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ilga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TM02892315[[fn=Smilgas]]</Template>
  <TotalTime>123</TotalTime>
  <Words>726</Words>
  <Application>Microsoft Office PowerPoint</Application>
  <PresentationFormat>Platekrāna</PresentationFormat>
  <Paragraphs>145</Paragraphs>
  <Slides>14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Smilgas</vt:lpstr>
      <vt:lpstr>Latvijas Amatierteātru Brīvdabas izrāžu festivāls "VEZUMS 2022" Ludzā (4.-5.jūnijā)</vt:lpstr>
      <vt:lpstr>Projekta mērķi un uzdevumi.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Secinājumi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Dators</dc:creator>
  <cp:lastModifiedBy>Dators</cp:lastModifiedBy>
  <cp:revision>16</cp:revision>
  <dcterms:created xsi:type="dcterms:W3CDTF">2022-06-16T09:02:41Z</dcterms:created>
  <dcterms:modified xsi:type="dcterms:W3CDTF">2022-07-05T07:51:44Z</dcterms:modified>
</cp:coreProperties>
</file>